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17" r:id="rId2"/>
    <p:sldId id="318" r:id="rId3"/>
    <p:sldId id="315" r:id="rId4"/>
    <p:sldId id="257" r:id="rId5"/>
    <p:sldId id="258" r:id="rId6"/>
    <p:sldId id="259" r:id="rId7"/>
    <p:sldId id="260" r:id="rId8"/>
    <p:sldId id="261" r:id="rId9"/>
    <p:sldId id="262" r:id="rId10"/>
    <p:sldId id="263" r:id="rId11"/>
    <p:sldId id="264" r:id="rId12"/>
    <p:sldId id="265" r:id="rId13"/>
    <p:sldId id="268" r:id="rId14"/>
    <p:sldId id="269" r:id="rId15"/>
    <p:sldId id="270" r:id="rId16"/>
    <p:sldId id="271" r:id="rId17"/>
    <p:sldId id="272" r:id="rId18"/>
    <p:sldId id="273" r:id="rId19"/>
    <p:sldId id="276" r:id="rId20"/>
    <p:sldId id="277" r:id="rId21"/>
    <p:sldId id="305" r:id="rId22"/>
    <p:sldId id="278" r:id="rId23"/>
    <p:sldId id="306" r:id="rId24"/>
    <p:sldId id="279" r:id="rId25"/>
    <p:sldId id="284" r:id="rId26"/>
    <p:sldId id="285" r:id="rId27"/>
    <p:sldId id="286" r:id="rId28"/>
    <p:sldId id="287" r:id="rId29"/>
    <p:sldId id="307" r:id="rId30"/>
    <p:sldId id="289" r:id="rId31"/>
    <p:sldId id="308" r:id="rId32"/>
    <p:sldId id="291" r:id="rId33"/>
    <p:sldId id="309" r:id="rId34"/>
    <p:sldId id="292" r:id="rId35"/>
    <p:sldId id="293" r:id="rId36"/>
    <p:sldId id="310" r:id="rId37"/>
    <p:sldId id="294" r:id="rId38"/>
    <p:sldId id="311" r:id="rId39"/>
    <p:sldId id="295" r:id="rId40"/>
    <p:sldId id="297" r:id="rId41"/>
    <p:sldId id="296" r:id="rId42"/>
    <p:sldId id="312" r:id="rId43"/>
    <p:sldId id="298" r:id="rId44"/>
    <p:sldId id="313" r:id="rId45"/>
    <p:sldId id="299" r:id="rId46"/>
    <p:sldId id="301" r:id="rId47"/>
    <p:sldId id="302" r:id="rId48"/>
    <p:sldId id="304" r:id="rId49"/>
    <p:sldId id="319" r:id="rId50"/>
    <p:sldId id="32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3011" autoAdjust="0"/>
  </p:normalViewPr>
  <p:slideViewPr>
    <p:cSldViewPr>
      <p:cViewPr varScale="1">
        <p:scale>
          <a:sx n="65" d="100"/>
          <a:sy n="65" d="100"/>
        </p:scale>
        <p:origin x="14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0F77B-FC08-4724-8AE7-4694E095E8B9}" type="datetimeFigureOut">
              <a:rPr lang="en-US" smtClean="0"/>
              <a:pPr/>
              <a:t>5/29/2022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B67D19-4C32-4498-A69C-53773E9261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B67D19-4C32-4498-A69C-53773E9261F8}"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95978-FED3-412F-AC2B-084C972DEF3F}"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50B30-F23A-4D6A-84E7-625E474D14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95978-FED3-412F-AC2B-084C972DEF3F}"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50B30-F23A-4D6A-84E7-625E474D14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95978-FED3-412F-AC2B-084C972DEF3F}"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50B30-F23A-4D6A-84E7-625E474D14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95978-FED3-412F-AC2B-084C972DEF3F}"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50B30-F23A-4D6A-84E7-625E474D14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95978-FED3-412F-AC2B-084C972DEF3F}"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50B30-F23A-4D6A-84E7-625E474D14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95978-FED3-412F-AC2B-084C972DEF3F}" type="datetimeFigureOut">
              <a:rPr lang="en-US" smtClean="0"/>
              <a:pPr/>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50B30-F23A-4D6A-84E7-625E474D14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95978-FED3-412F-AC2B-084C972DEF3F}" type="datetimeFigureOut">
              <a:rPr lang="en-US" smtClean="0"/>
              <a:pPr/>
              <a:t>5/29/2022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50B30-F23A-4D6A-84E7-625E474D14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95978-FED3-412F-AC2B-084C972DEF3F}" type="datetimeFigureOut">
              <a:rPr lang="en-US" smtClean="0"/>
              <a:pPr/>
              <a:t>5/29/2022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50B30-F23A-4D6A-84E7-625E474D14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95978-FED3-412F-AC2B-084C972DEF3F}" type="datetimeFigureOut">
              <a:rPr lang="en-US" smtClean="0"/>
              <a:pPr/>
              <a:t>5/29/2022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50B30-F23A-4D6A-84E7-625E474D14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95978-FED3-412F-AC2B-084C972DEF3F}" type="datetimeFigureOut">
              <a:rPr lang="en-US" smtClean="0"/>
              <a:pPr/>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50B30-F23A-4D6A-84E7-625E474D14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95978-FED3-412F-AC2B-084C972DEF3F}" type="datetimeFigureOut">
              <a:rPr lang="en-US" smtClean="0"/>
              <a:pPr/>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50B30-F23A-4D6A-84E7-625E474D14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95978-FED3-412F-AC2B-084C972DEF3F}" type="datetimeFigureOut">
              <a:rPr lang="en-US" smtClean="0"/>
              <a:pPr/>
              <a:t>5/29/2022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50B30-F23A-4D6A-84E7-625E474D14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r>
              <a:rPr lang="en-US" sz="2100" dirty="0">
                <a:latin typeface="Book Antiqua" panose="02040602050305030304" pitchFamily="18" charset="0"/>
              </a:rPr>
              <a:t>RUNGTA COLLEGE OF DENTAL SCIENCES &amp; RESEARCH </a:t>
            </a:r>
          </a:p>
        </p:txBody>
      </p:sp>
      <p:sp>
        <p:nvSpPr>
          <p:cNvPr id="4" name="TextBox 3"/>
          <p:cNvSpPr txBox="1"/>
          <p:nvPr/>
        </p:nvSpPr>
        <p:spPr>
          <a:xfrm>
            <a:off x="2158214" y="3143250"/>
            <a:ext cx="5981457" cy="738664"/>
          </a:xfrm>
          <a:prstGeom prst="rect">
            <a:avLst/>
          </a:prstGeom>
          <a:noFill/>
        </p:spPr>
        <p:txBody>
          <a:bodyPr wrap="square" rtlCol="0">
            <a:spAutoFit/>
          </a:bodyPr>
          <a:lstStyle/>
          <a:p>
            <a:pPr algn="ctr"/>
            <a:r>
              <a:rPr lang="en-US" sz="2100" dirty="0">
                <a:latin typeface="Book Antiqua" panose="02040602050305030304" pitchFamily="18" charset="0"/>
              </a:rPr>
              <a:t>TITLE OF THE </a:t>
            </a:r>
            <a:r>
              <a:rPr lang="en-US" sz="2100" dirty="0" smtClean="0">
                <a:latin typeface="Book Antiqua" panose="02040602050305030304" pitchFamily="18" charset="0"/>
              </a:rPr>
              <a:t>TOPIC </a:t>
            </a:r>
          </a:p>
          <a:p>
            <a:pPr algn="ctr"/>
            <a:r>
              <a:rPr lang="en-US" sz="2100" dirty="0" smtClean="0">
                <a:latin typeface="Book Antiqua" panose="02040602050305030304" pitchFamily="18" charset="0"/>
              </a:rPr>
              <a:t>ORTHODONTIC APPLIANCE</a:t>
            </a:r>
            <a:endParaRPr lang="en-US" sz="2100" dirty="0">
              <a:latin typeface="Book Antiqua" panose="02040602050305030304" pitchFamily="18" charset="0"/>
            </a:endParaRPr>
          </a:p>
        </p:txBody>
      </p:sp>
      <p:sp>
        <p:nvSpPr>
          <p:cNvPr id="6" name="TextBox 5"/>
          <p:cNvSpPr txBox="1"/>
          <p:nvPr/>
        </p:nvSpPr>
        <p:spPr>
          <a:xfrm>
            <a:off x="598714" y="4877368"/>
            <a:ext cx="8545286" cy="738664"/>
          </a:xfrm>
          <a:prstGeom prst="rect">
            <a:avLst/>
          </a:prstGeom>
          <a:noFill/>
        </p:spPr>
        <p:txBody>
          <a:bodyPr wrap="square" rtlCol="0">
            <a:spAutoFit/>
          </a:bodyPr>
          <a:lstStyle/>
          <a:p>
            <a:pPr algn="ctr"/>
            <a:r>
              <a:rPr lang="en-US" sz="2100" dirty="0">
                <a:latin typeface="Book Antiqua" panose="02040602050305030304" pitchFamily="18" charset="0"/>
              </a:rPr>
              <a:t>DEPARTMENT </a:t>
            </a:r>
            <a:r>
              <a:rPr lang="en-US" sz="2100" dirty="0">
                <a:latin typeface="Book Antiqua" panose="02040602050305030304" pitchFamily="18" charset="0"/>
              </a:rPr>
              <a:t>OF ORTHODONTICS AND DENTOFACIAL ORTHOPAEDICS  </a:t>
            </a:r>
            <a:endParaRPr lang="en-US" sz="21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857250"/>
            <a:ext cx="1393371" cy="1585913"/>
          </a:xfrm>
          <a:prstGeom prst="rect">
            <a:avLst/>
          </a:prstGeom>
        </p:spPr>
      </p:pic>
    </p:spTree>
    <p:extLst>
      <p:ext uri="{BB962C8B-B14F-4D97-AF65-F5344CB8AC3E}">
        <p14:creationId xmlns:p14="http://schemas.microsoft.com/office/powerpoint/2010/main" val="1133394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Requirement of ideal clasp</a:t>
            </a:r>
            <a:endParaRPr lang="en-US" b="1" i="1" dirty="0"/>
          </a:p>
        </p:txBody>
      </p:sp>
      <p:sp>
        <p:nvSpPr>
          <p:cNvPr id="3" name="Rectangle 2"/>
          <p:cNvSpPr/>
          <p:nvPr/>
        </p:nvSpPr>
        <p:spPr>
          <a:xfrm>
            <a:off x="381000" y="1828800"/>
            <a:ext cx="8610600" cy="3970318"/>
          </a:xfrm>
          <a:prstGeom prst="rect">
            <a:avLst/>
          </a:prstGeom>
        </p:spPr>
        <p:txBody>
          <a:bodyPr wrap="square">
            <a:spAutoFit/>
          </a:bodyPr>
          <a:lstStyle/>
          <a:p>
            <a:pPr marL="342900" indent="-342900">
              <a:buAutoNum type="arabicPeriod"/>
            </a:pPr>
            <a:r>
              <a:rPr lang="en-US" sz="2800" dirty="0" smtClean="0"/>
              <a:t> It </a:t>
            </a:r>
            <a:r>
              <a:rPr lang="en-US" sz="2800" dirty="0"/>
              <a:t>should offer adequate retention </a:t>
            </a:r>
            <a:r>
              <a:rPr lang="en-US" sz="2800" dirty="0" smtClean="0"/>
              <a:t>.</a:t>
            </a:r>
          </a:p>
          <a:p>
            <a:pPr marL="514350" indent="-514350">
              <a:buFont typeface="+mj-lt"/>
              <a:buAutoNum type="arabicPeriod"/>
            </a:pPr>
            <a:r>
              <a:rPr lang="en-US" sz="2800" dirty="0" smtClean="0"/>
              <a:t>It </a:t>
            </a:r>
            <a:r>
              <a:rPr lang="en-US" sz="2800" dirty="0"/>
              <a:t>should permit usage in both fully erupted as well as partially erupted teeth </a:t>
            </a:r>
            <a:r>
              <a:rPr lang="en-US" sz="2800" dirty="0" smtClean="0"/>
              <a:t>.</a:t>
            </a:r>
          </a:p>
          <a:p>
            <a:pPr marL="514350" indent="-514350">
              <a:buFont typeface="+mj-lt"/>
              <a:buAutoNum type="arabicPeriod"/>
            </a:pPr>
            <a:r>
              <a:rPr lang="en-US" sz="2800" dirty="0" smtClean="0"/>
              <a:t>They </a:t>
            </a:r>
            <a:r>
              <a:rPr lang="en-US" sz="2800" dirty="0"/>
              <a:t>should not themselves apply any active force that would bring about undesired tooth movement of the anchorage teeth . </a:t>
            </a:r>
            <a:endParaRPr lang="en-US" sz="2800" dirty="0" smtClean="0"/>
          </a:p>
          <a:p>
            <a:pPr marL="514350" indent="-514350">
              <a:buFont typeface="+mj-lt"/>
              <a:buAutoNum type="arabicPeriod"/>
            </a:pPr>
            <a:r>
              <a:rPr lang="en-US" sz="2800" dirty="0" smtClean="0"/>
              <a:t> </a:t>
            </a:r>
            <a:r>
              <a:rPr lang="en-US" sz="2800" dirty="0"/>
              <a:t>It should be easy to fabricate </a:t>
            </a:r>
            <a:r>
              <a:rPr lang="en-US" sz="2800" dirty="0" smtClean="0"/>
              <a:t>.</a:t>
            </a:r>
          </a:p>
          <a:p>
            <a:pPr marL="514350" indent="-514350">
              <a:buFont typeface="+mj-lt"/>
              <a:buAutoNum type="arabicPeriod"/>
            </a:pPr>
            <a:r>
              <a:rPr lang="en-US" sz="2800" dirty="0" smtClean="0"/>
              <a:t>  </a:t>
            </a:r>
            <a:r>
              <a:rPr lang="en-US" sz="2800" dirty="0"/>
              <a:t>It should not impinge on the soft tissues </a:t>
            </a:r>
            <a:r>
              <a:rPr lang="en-US" sz="2800" dirty="0" smtClean="0"/>
              <a:t>.</a:t>
            </a:r>
          </a:p>
          <a:p>
            <a:pPr marL="514350" indent="-514350">
              <a:buFont typeface="+mj-lt"/>
              <a:buAutoNum type="arabicPeriod"/>
            </a:pPr>
            <a:r>
              <a:rPr lang="en-US" sz="2800" dirty="0" smtClean="0"/>
              <a:t>  </a:t>
            </a:r>
            <a:r>
              <a:rPr lang="en-US" sz="2800" dirty="0"/>
              <a:t>It should not interfere with normal occlusion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Circumferential clasp</a:t>
            </a:r>
            <a:endParaRPr lang="en-US" b="1" i="1" dirty="0"/>
          </a:p>
        </p:txBody>
      </p:sp>
      <p:sp>
        <p:nvSpPr>
          <p:cNvPr id="3" name="Rectangle 2"/>
          <p:cNvSpPr/>
          <p:nvPr/>
        </p:nvSpPr>
        <p:spPr>
          <a:xfrm>
            <a:off x="685800" y="1524000"/>
            <a:ext cx="7772400" cy="2246769"/>
          </a:xfrm>
          <a:prstGeom prst="rect">
            <a:avLst/>
          </a:prstGeom>
        </p:spPr>
        <p:txBody>
          <a:bodyPr wrap="square">
            <a:spAutoFit/>
          </a:bodyPr>
          <a:lstStyle/>
          <a:p>
            <a:r>
              <a:rPr lang="en-US" sz="2800" dirty="0" smtClean="0"/>
              <a:t>It </a:t>
            </a:r>
            <a:r>
              <a:rPr lang="en-US" sz="2800" dirty="0"/>
              <a:t>is also known as three-quarter clasp or `C’ clasp . They are simple clasp that are designed to engage the </a:t>
            </a:r>
            <a:r>
              <a:rPr lang="en-US" sz="2800" dirty="0" err="1"/>
              <a:t>bucco</a:t>
            </a:r>
            <a:r>
              <a:rPr lang="en-US" sz="2800" dirty="0"/>
              <a:t>-cervical undercut This clasp cannot be used in partially erupted teeth where the cervical undercut is not </a:t>
            </a:r>
            <a:r>
              <a:rPr lang="en-US" sz="2800" dirty="0" smtClean="0"/>
              <a:t>available </a:t>
            </a:r>
            <a:r>
              <a:rPr lang="en-US" sz="2800" dirty="0"/>
              <a:t>for clasp fabrication .</a:t>
            </a:r>
          </a:p>
        </p:txBody>
      </p:sp>
      <p:pic>
        <p:nvPicPr>
          <p:cNvPr id="19458" name="Picture 2" descr="https://image.slidesharecdn.com/removableorthodonticappliance-150708120300-lva1-app6892/95/removable-orthodontic-appliance-13-638.jpg?cb=1436357071"/>
          <p:cNvPicPr>
            <a:picLocks noChangeAspect="1" noChangeArrowheads="1"/>
          </p:cNvPicPr>
          <p:nvPr/>
        </p:nvPicPr>
        <p:blipFill>
          <a:blip r:embed="rId2"/>
          <a:srcRect t="44885" r="8464" b="15031"/>
          <a:stretch>
            <a:fillRect/>
          </a:stretch>
        </p:blipFill>
        <p:spPr bwMode="auto">
          <a:xfrm>
            <a:off x="990600" y="4038600"/>
            <a:ext cx="7315201" cy="2404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8601"/>
            <a:ext cx="8305800" cy="6124754"/>
          </a:xfrm>
          <a:prstGeom prst="rect">
            <a:avLst/>
          </a:prstGeom>
        </p:spPr>
        <p:txBody>
          <a:bodyPr wrap="square">
            <a:spAutoFit/>
          </a:bodyPr>
          <a:lstStyle/>
          <a:p>
            <a:r>
              <a:rPr lang="en-US" sz="2800" b="1" dirty="0"/>
              <a:t>Adaptation </a:t>
            </a:r>
            <a:r>
              <a:rPr lang="en-US" sz="2800" b="1" dirty="0" smtClean="0"/>
              <a:t>:-</a:t>
            </a:r>
          </a:p>
          <a:p>
            <a:endParaRPr lang="en-US" sz="2800" dirty="0"/>
          </a:p>
          <a:p>
            <a:r>
              <a:rPr lang="en-US" sz="2800" dirty="0" smtClean="0"/>
              <a:t>A </a:t>
            </a:r>
            <a:r>
              <a:rPr lang="en-US" sz="2800" dirty="0"/>
              <a:t>wire is engaged from one proximal undercut along the cervical margin then carried over the occlusal embrasure to end as a single retentive arm on the lingual aspect that gets embedded in the acrylic base plate </a:t>
            </a:r>
            <a:endParaRPr lang="en-US" sz="2800" dirty="0" smtClean="0"/>
          </a:p>
          <a:p>
            <a:endParaRPr lang="en-US" sz="2800" dirty="0" smtClean="0"/>
          </a:p>
          <a:p>
            <a:r>
              <a:rPr lang="en-US" sz="2800" b="1" dirty="0" smtClean="0"/>
              <a:t> </a:t>
            </a:r>
            <a:r>
              <a:rPr lang="en-US" sz="2800" b="1" dirty="0"/>
              <a:t>Advantages :- </a:t>
            </a:r>
            <a:endParaRPr lang="en-US" sz="2800" b="1" dirty="0" smtClean="0"/>
          </a:p>
          <a:p>
            <a:r>
              <a:rPr lang="en-US" sz="2800" dirty="0" smtClean="0"/>
              <a:t>Simple </a:t>
            </a:r>
            <a:r>
              <a:rPr lang="en-US" sz="2800" dirty="0"/>
              <a:t>design and </a:t>
            </a:r>
            <a:r>
              <a:rPr lang="en-US" sz="2800" dirty="0" smtClean="0"/>
              <a:t>fabrication</a:t>
            </a:r>
          </a:p>
          <a:p>
            <a:endParaRPr lang="en-US" sz="2800" b="1" dirty="0"/>
          </a:p>
          <a:p>
            <a:r>
              <a:rPr lang="en-US" sz="2800" b="1" dirty="0" smtClean="0"/>
              <a:t> </a:t>
            </a:r>
            <a:r>
              <a:rPr lang="en-US" sz="2800" b="1" dirty="0"/>
              <a:t>Disadvantage :- </a:t>
            </a:r>
            <a:endParaRPr lang="en-US" sz="2800" b="1" dirty="0" smtClean="0"/>
          </a:p>
          <a:p>
            <a:r>
              <a:rPr lang="en-US" sz="2800" dirty="0" smtClean="0"/>
              <a:t>It </a:t>
            </a:r>
            <a:r>
              <a:rPr lang="en-US" sz="2800" dirty="0"/>
              <a:t>cannot be used in partially erupted teeth wherein cervical undercut is not </a:t>
            </a:r>
            <a:r>
              <a:rPr lang="en-US" sz="2800" dirty="0" err="1"/>
              <a:t>avilable</a:t>
            </a:r>
            <a:r>
              <a:rPr lang="en-US" sz="2800" dirty="0"/>
              <a:t> </a:t>
            </a:r>
            <a:r>
              <a:rPr lang="en-US" sz="2800" dirty="0" err="1"/>
              <a:t>fo</a:t>
            </a:r>
            <a:r>
              <a:rPr lang="en-US" sz="2800" dirty="0"/>
              <a:t> clasp fabrication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smtClean="0"/>
              <a:t>Adams clasp</a:t>
            </a:r>
            <a:endParaRPr lang="en-US" sz="4800" b="1" dirty="0"/>
          </a:p>
        </p:txBody>
      </p:sp>
      <p:sp>
        <p:nvSpPr>
          <p:cNvPr id="3" name="Rectangle 2"/>
          <p:cNvSpPr/>
          <p:nvPr/>
        </p:nvSpPr>
        <p:spPr>
          <a:xfrm>
            <a:off x="381000" y="914400"/>
            <a:ext cx="8534400" cy="5447645"/>
          </a:xfrm>
          <a:prstGeom prst="rect">
            <a:avLst/>
          </a:prstGeom>
        </p:spPr>
        <p:txBody>
          <a:bodyPr wrap="square">
            <a:spAutoFit/>
          </a:bodyPr>
          <a:lstStyle/>
          <a:p>
            <a:r>
              <a:rPr lang="en-US" sz="2400" dirty="0" smtClean="0"/>
              <a:t> </a:t>
            </a:r>
            <a:r>
              <a:rPr lang="en-US" sz="2400" dirty="0"/>
              <a:t>Adams clasp was first </a:t>
            </a:r>
            <a:r>
              <a:rPr lang="en-US" sz="2400" dirty="0" smtClean="0"/>
              <a:t>described </a:t>
            </a:r>
            <a:r>
              <a:rPr lang="en-US" sz="2400" dirty="0"/>
              <a:t>by professor </a:t>
            </a:r>
            <a:r>
              <a:rPr lang="en-US" sz="2400" dirty="0" err="1"/>
              <a:t>phillip</a:t>
            </a:r>
            <a:r>
              <a:rPr lang="en-US" sz="2400" dirty="0"/>
              <a:t> Adams </a:t>
            </a:r>
            <a:endParaRPr lang="en-US" sz="2800" b="1" dirty="0" smtClean="0"/>
          </a:p>
          <a:p>
            <a:r>
              <a:rPr lang="en-US" sz="2800" b="1" dirty="0" smtClean="0"/>
              <a:t>. </a:t>
            </a:r>
            <a:r>
              <a:rPr lang="en-US" sz="2400" dirty="0"/>
              <a:t>it is also known as </a:t>
            </a:r>
            <a:r>
              <a:rPr lang="en-US" sz="2400" dirty="0" err="1"/>
              <a:t>liverpool</a:t>
            </a:r>
            <a:r>
              <a:rPr lang="en-US" sz="2400" dirty="0"/>
              <a:t> clasp ,universal clasp and modified arrowhead clasp</a:t>
            </a:r>
            <a:r>
              <a:rPr lang="en-US" sz="2800" dirty="0"/>
              <a:t> </a:t>
            </a:r>
            <a:endParaRPr lang="en-US" sz="2800" dirty="0" smtClean="0"/>
          </a:p>
          <a:p>
            <a:r>
              <a:rPr lang="en-US" sz="2800" b="1" dirty="0" smtClean="0"/>
              <a:t>.</a:t>
            </a:r>
            <a:r>
              <a:rPr lang="en-US" sz="2400" dirty="0" smtClean="0"/>
              <a:t> </a:t>
            </a:r>
            <a:r>
              <a:rPr lang="en-US" sz="2400" dirty="0"/>
              <a:t>The clasp is constructed using 0.7mm hard round </a:t>
            </a:r>
            <a:r>
              <a:rPr lang="en-US" sz="2400" dirty="0" err="1"/>
              <a:t>stainles</a:t>
            </a:r>
            <a:r>
              <a:rPr lang="en-US" sz="2400" dirty="0"/>
              <a:t> steel wire </a:t>
            </a:r>
            <a:r>
              <a:rPr lang="en-US" sz="2400" dirty="0" smtClean="0"/>
              <a:t>.</a:t>
            </a:r>
          </a:p>
          <a:p>
            <a:r>
              <a:rPr lang="en-US" sz="2400" dirty="0" smtClean="0"/>
              <a:t> </a:t>
            </a:r>
            <a:r>
              <a:rPr lang="en-US" sz="2400" dirty="0"/>
              <a:t>Adams clasp is made up of three parts </a:t>
            </a:r>
            <a:endParaRPr lang="en-US" sz="2400" dirty="0" smtClean="0"/>
          </a:p>
          <a:p>
            <a:r>
              <a:rPr lang="en-US" sz="2400" dirty="0"/>
              <a:t>	</a:t>
            </a:r>
            <a:r>
              <a:rPr lang="en-US" sz="2400" dirty="0" smtClean="0"/>
              <a:t>			</a:t>
            </a:r>
          </a:p>
          <a:p>
            <a:r>
              <a:rPr lang="en-US" sz="2400" dirty="0"/>
              <a:t>	</a:t>
            </a:r>
            <a:r>
              <a:rPr lang="en-US" sz="2400" dirty="0" smtClean="0"/>
              <a:t>			(</a:t>
            </a:r>
            <a:r>
              <a:rPr lang="en-US" sz="2400" dirty="0"/>
              <a:t>a) two arrowheads </a:t>
            </a:r>
            <a:endParaRPr lang="en-US" sz="2400" dirty="0" smtClean="0"/>
          </a:p>
          <a:p>
            <a:r>
              <a:rPr lang="en-US" sz="2400" dirty="0"/>
              <a:t>	</a:t>
            </a:r>
            <a:r>
              <a:rPr lang="en-US" sz="2400" dirty="0" smtClean="0"/>
              <a:t>			(</a:t>
            </a:r>
            <a:r>
              <a:rPr lang="en-US" sz="2400" dirty="0"/>
              <a:t>b)bridge </a:t>
            </a:r>
            <a:endParaRPr lang="en-US" sz="2400" dirty="0" smtClean="0"/>
          </a:p>
          <a:p>
            <a:r>
              <a:rPr lang="en-US" sz="2400" dirty="0"/>
              <a:t>	</a:t>
            </a:r>
            <a:r>
              <a:rPr lang="en-US" sz="2400" dirty="0" smtClean="0"/>
              <a:t>			(</a:t>
            </a:r>
            <a:r>
              <a:rPr lang="en-US" sz="2400" dirty="0"/>
              <a:t>c)two retentive arms </a:t>
            </a:r>
            <a:endParaRPr lang="en-US" sz="2400" dirty="0" smtClean="0"/>
          </a:p>
          <a:p>
            <a:endParaRPr lang="en-US" sz="2400" dirty="0"/>
          </a:p>
          <a:p>
            <a:r>
              <a:rPr lang="en-US" sz="2400" dirty="0" smtClean="0"/>
              <a:t>Two </a:t>
            </a:r>
            <a:r>
              <a:rPr lang="en-US" sz="2400" dirty="0"/>
              <a:t>arrow heads engage the mesial and the distal proximal undercuts . The arrow heads are connected to each other by a bridge that is at 45 degree to the long axis of the root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mage.slidesharecdn.com/removableorthodonticappliance-150708120300-lva1-app6892/95/removable-orthodontic-appliance-18-638.jpg?cb=1436357071"/>
          <p:cNvPicPr>
            <a:picLocks noChangeAspect="1" noChangeArrowheads="1"/>
          </p:cNvPicPr>
          <p:nvPr/>
        </p:nvPicPr>
        <p:blipFill>
          <a:blip r:embed="rId2"/>
          <a:srcRect/>
          <a:stretch>
            <a:fillRect/>
          </a:stretch>
        </p:blipFill>
        <p:spPr bwMode="auto">
          <a:xfrm>
            <a:off x="228600" y="76200"/>
            <a:ext cx="8678208" cy="662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r>
              <a:rPr lang="en-US" b="1" i="1" dirty="0" smtClean="0"/>
              <a:t>Advantages of adams clasp</a:t>
            </a:r>
            <a:endParaRPr lang="en-US" b="1" i="1" dirty="0"/>
          </a:p>
        </p:txBody>
      </p:sp>
      <p:sp>
        <p:nvSpPr>
          <p:cNvPr id="3" name="Rectangle 2"/>
          <p:cNvSpPr/>
          <p:nvPr/>
        </p:nvSpPr>
        <p:spPr>
          <a:xfrm>
            <a:off x="304800" y="1905000"/>
            <a:ext cx="8382000" cy="3539430"/>
          </a:xfrm>
          <a:prstGeom prst="rect">
            <a:avLst/>
          </a:prstGeom>
        </p:spPr>
        <p:txBody>
          <a:bodyPr wrap="square">
            <a:spAutoFit/>
          </a:bodyPr>
          <a:lstStyle/>
          <a:p>
            <a:r>
              <a:rPr lang="en-US" sz="2800" dirty="0" smtClean="0"/>
              <a:t>• </a:t>
            </a:r>
            <a:r>
              <a:rPr lang="en-US" sz="2800" dirty="0"/>
              <a:t>It is rigid and offers excellent </a:t>
            </a:r>
            <a:r>
              <a:rPr lang="en-US" sz="2800" dirty="0" smtClean="0"/>
              <a:t>retention</a:t>
            </a:r>
          </a:p>
          <a:p>
            <a:r>
              <a:rPr lang="en-US" sz="2800" dirty="0" smtClean="0"/>
              <a:t> </a:t>
            </a:r>
            <a:r>
              <a:rPr lang="en-US" sz="2800" dirty="0"/>
              <a:t>• It can be </a:t>
            </a:r>
            <a:r>
              <a:rPr lang="en-US" sz="2800" dirty="0" smtClean="0"/>
              <a:t>fabricated </a:t>
            </a:r>
            <a:r>
              <a:rPr lang="en-US" sz="2800" dirty="0"/>
              <a:t>on </a:t>
            </a:r>
            <a:r>
              <a:rPr lang="en-US" sz="2800" dirty="0" err="1"/>
              <a:t>decidious</a:t>
            </a:r>
            <a:r>
              <a:rPr lang="en-US" sz="2800" dirty="0"/>
              <a:t> as well as permanent teeth</a:t>
            </a:r>
            <a:r>
              <a:rPr lang="en-US" sz="2800" dirty="0" smtClean="0"/>
              <a:t>.</a:t>
            </a:r>
          </a:p>
          <a:p>
            <a:r>
              <a:rPr lang="en-US" sz="2800" dirty="0" smtClean="0"/>
              <a:t> </a:t>
            </a:r>
            <a:r>
              <a:rPr lang="en-US" sz="2800" dirty="0"/>
              <a:t>• They can be used in partially or fully erupted teeth</a:t>
            </a:r>
            <a:r>
              <a:rPr lang="en-US" sz="2800" dirty="0" smtClean="0"/>
              <a:t>.</a:t>
            </a:r>
          </a:p>
          <a:p>
            <a:r>
              <a:rPr lang="en-US" sz="2800" dirty="0" smtClean="0"/>
              <a:t> </a:t>
            </a:r>
            <a:r>
              <a:rPr lang="en-US" sz="2800" dirty="0"/>
              <a:t>• It can e used on molars ,premolars and on incisors </a:t>
            </a:r>
            <a:r>
              <a:rPr lang="en-US" sz="2800" dirty="0" smtClean="0"/>
              <a:t>.</a:t>
            </a:r>
          </a:p>
          <a:p>
            <a:r>
              <a:rPr lang="en-US" sz="2800" dirty="0" smtClean="0"/>
              <a:t> </a:t>
            </a:r>
            <a:r>
              <a:rPr lang="en-US" sz="2800" dirty="0"/>
              <a:t>• No special instrument is needed . </a:t>
            </a:r>
            <a:endParaRPr lang="en-US" sz="2800" dirty="0" smtClean="0"/>
          </a:p>
          <a:p>
            <a:r>
              <a:rPr lang="en-US" sz="2800" dirty="0" smtClean="0"/>
              <a:t> •  It </a:t>
            </a:r>
            <a:r>
              <a:rPr lang="en-US" sz="2800" dirty="0"/>
              <a:t>is small and occupies minimum space </a:t>
            </a:r>
            <a:r>
              <a:rPr lang="en-US" sz="2800" dirty="0" smtClean="0"/>
              <a:t>.</a:t>
            </a:r>
          </a:p>
          <a:p>
            <a:r>
              <a:rPr lang="en-US" sz="2800" dirty="0" smtClean="0"/>
              <a:t> </a:t>
            </a:r>
            <a:r>
              <a:rPr lang="en-US" sz="2800" dirty="0"/>
              <a:t>• The clasp can be modified in a number of ways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990600"/>
          </a:xfrm>
        </p:spPr>
        <p:txBody>
          <a:bodyPr/>
          <a:lstStyle/>
          <a:p>
            <a:r>
              <a:rPr lang="en-US" b="1" i="1" dirty="0"/>
              <a:t>Modifications in adams clasp</a:t>
            </a:r>
          </a:p>
        </p:txBody>
      </p:sp>
      <p:pic>
        <p:nvPicPr>
          <p:cNvPr id="27650" name="Picture 2" descr="https://image.slidesharecdn.com/removableorthodonticappliance-150708120300-lva1-app6892/95/removable-orthodontic-appliance-23-638.jpg?cb=1436357071"/>
          <p:cNvPicPr>
            <a:picLocks noChangeAspect="1" noChangeArrowheads="1"/>
          </p:cNvPicPr>
          <p:nvPr/>
        </p:nvPicPr>
        <p:blipFill>
          <a:blip r:embed="rId2"/>
          <a:srcRect t="11336" r="1064"/>
          <a:stretch>
            <a:fillRect/>
          </a:stretch>
        </p:blipFill>
        <p:spPr bwMode="auto">
          <a:xfrm>
            <a:off x="381000" y="1372104"/>
            <a:ext cx="8153400" cy="548589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image.slidesharecdn.com/removableorthodonticappliance-150708120300-lva1-app6892/95/removable-orthodontic-appliance-24-638.jpg?cb=1436357071"/>
          <p:cNvPicPr>
            <a:picLocks noChangeAspect="1" noChangeArrowheads="1"/>
          </p:cNvPicPr>
          <p:nvPr/>
        </p:nvPicPr>
        <p:blipFill>
          <a:blip r:embed="rId2"/>
          <a:srcRect/>
          <a:stretch>
            <a:fillRect/>
          </a:stretch>
        </p:blipFill>
        <p:spPr bwMode="auto">
          <a:xfrm>
            <a:off x="-152400" y="0"/>
            <a:ext cx="9296400" cy="697958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image.slidesharecdn.com/removableorthodonticappliance-150708120300-lva1-app6892/95/removable-orthodontic-appliance-25-638.jpg?cb=1436357071"/>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Active component of removable orthodontic appliances</a:t>
            </a:r>
            <a:endParaRPr lang="en-US" b="1" i="1" dirty="0"/>
          </a:p>
        </p:txBody>
      </p:sp>
      <p:sp>
        <p:nvSpPr>
          <p:cNvPr id="3" name="Rectangle 2"/>
          <p:cNvSpPr/>
          <p:nvPr/>
        </p:nvSpPr>
        <p:spPr>
          <a:xfrm>
            <a:off x="762000" y="1905000"/>
            <a:ext cx="7543800" cy="3539430"/>
          </a:xfrm>
          <a:prstGeom prst="rect">
            <a:avLst/>
          </a:prstGeom>
        </p:spPr>
        <p:txBody>
          <a:bodyPr wrap="square">
            <a:spAutoFit/>
          </a:bodyPr>
          <a:lstStyle/>
          <a:p>
            <a:r>
              <a:rPr lang="en-US" sz="2800" dirty="0" smtClean="0"/>
              <a:t>• </a:t>
            </a:r>
            <a:r>
              <a:rPr lang="en-US" sz="2800" dirty="0"/>
              <a:t>They are components of the appliances that exert forces to bring about the necessary tooth movements . The active component includes : </a:t>
            </a:r>
            <a:endParaRPr lang="en-US" sz="2800" dirty="0" smtClean="0"/>
          </a:p>
          <a:p>
            <a:r>
              <a:rPr lang="en-US" sz="2800" dirty="0"/>
              <a:t>	</a:t>
            </a:r>
            <a:r>
              <a:rPr lang="en-US" sz="2800" dirty="0" smtClean="0"/>
              <a:t>			</a:t>
            </a:r>
          </a:p>
          <a:p>
            <a:r>
              <a:rPr lang="en-US" sz="2800" dirty="0"/>
              <a:t>	</a:t>
            </a:r>
            <a:r>
              <a:rPr lang="en-US" sz="2800" dirty="0" smtClean="0"/>
              <a:t>				(</a:t>
            </a:r>
            <a:r>
              <a:rPr lang="en-US" sz="2800" dirty="0"/>
              <a:t>a) bows </a:t>
            </a:r>
            <a:endParaRPr lang="en-US" sz="2800" dirty="0" smtClean="0"/>
          </a:p>
          <a:p>
            <a:r>
              <a:rPr lang="en-US" sz="2800" dirty="0"/>
              <a:t>	</a:t>
            </a:r>
            <a:r>
              <a:rPr lang="en-US" sz="2800" dirty="0" smtClean="0"/>
              <a:t>				(</a:t>
            </a:r>
            <a:r>
              <a:rPr lang="en-US" sz="2800" dirty="0"/>
              <a:t>b)springs </a:t>
            </a:r>
            <a:r>
              <a:rPr lang="en-US" sz="2800" dirty="0" smtClean="0"/>
              <a:t>							(c)screws</a:t>
            </a:r>
          </a:p>
          <a:p>
            <a:r>
              <a:rPr lang="en-US" sz="2800" dirty="0" smtClean="0"/>
              <a:t> 					(</a:t>
            </a:r>
            <a:r>
              <a:rPr lang="en-US" sz="2800" dirty="0"/>
              <a:t>d)elastics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37557" y="381000"/>
            <a:ext cx="6945086" cy="827318"/>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1787964"/>
              </p:ext>
            </p:extLst>
          </p:nvPr>
        </p:nvGraphicFramePr>
        <p:xfrm>
          <a:off x="533400" y="1752600"/>
          <a:ext cx="8153400" cy="4709160"/>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val="3835478058"/>
                    </a:ext>
                  </a:extLst>
                </a:gridCol>
                <a:gridCol w="2717800">
                  <a:extLst>
                    <a:ext uri="{9D8B030D-6E8A-4147-A177-3AD203B41FA5}">
                      <a16:colId xmlns:a16="http://schemas.microsoft.com/office/drawing/2014/main" val="3652206149"/>
                    </a:ext>
                  </a:extLst>
                </a:gridCol>
                <a:gridCol w="2717800">
                  <a:extLst>
                    <a:ext uri="{9D8B030D-6E8A-4147-A177-3AD203B41FA5}">
                      <a16:colId xmlns:a16="http://schemas.microsoft.com/office/drawing/2014/main" val="3828276593"/>
                    </a:ext>
                  </a:extLst>
                </a:gridCol>
              </a:tblGrid>
              <a:tr h="403807">
                <a:tc>
                  <a:txBody>
                    <a:bodyPr/>
                    <a:lstStyle/>
                    <a:p>
                      <a:pPr algn="ctr"/>
                      <a:r>
                        <a:rPr lang="en-US" sz="2400" dirty="0" smtClean="0"/>
                        <a:t>CORE AREAS</a:t>
                      </a:r>
                      <a:endParaRPr lang="en-US" sz="2400" dirty="0"/>
                    </a:p>
                  </a:txBody>
                  <a:tcPr marL="68580" marR="68580" marT="34290" marB="34290"/>
                </a:tc>
                <a:tc>
                  <a:txBody>
                    <a:bodyPr/>
                    <a:lstStyle/>
                    <a:p>
                      <a:pPr algn="ctr"/>
                      <a:r>
                        <a:rPr lang="en-US" sz="2400" dirty="0" smtClean="0"/>
                        <a:t>DOMAIN</a:t>
                      </a:r>
                      <a:endParaRPr lang="en-US" sz="2400" dirty="0"/>
                    </a:p>
                  </a:txBody>
                  <a:tcPr marL="68580" marR="68580" marT="34290" marB="34290"/>
                </a:tc>
                <a:tc>
                  <a:txBody>
                    <a:bodyPr/>
                    <a:lstStyle/>
                    <a:p>
                      <a:pPr algn="ctr"/>
                      <a:r>
                        <a:rPr lang="en-US" sz="2400" dirty="0" smtClean="0"/>
                        <a:t>CATEGORY</a:t>
                      </a:r>
                      <a:endParaRPr lang="en-US" sz="2400" dirty="0"/>
                    </a:p>
                  </a:txBody>
                  <a:tcPr marL="68580" marR="68580" marT="34290" marB="34290"/>
                </a:tc>
                <a:extLst>
                  <a:ext uri="{0D108BD9-81ED-4DB2-BD59-A6C34878D82A}">
                    <a16:rowId xmlns:a16="http://schemas.microsoft.com/office/drawing/2014/main" val="3303900876"/>
                  </a:ext>
                </a:extLst>
              </a:tr>
              <a:tr h="403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DEFINITIONS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AFFECTIVE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Calibri"/>
                          <a:ea typeface="+mn-ea"/>
                          <a:cs typeface="+mn-cs"/>
                        </a:rPr>
                        <a:t>NICE TO KNOW</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34290" marB="34290"/>
                </a:tc>
                <a:extLst>
                  <a:ext uri="{0D108BD9-81ED-4DB2-BD59-A6C34878D82A}">
                    <a16:rowId xmlns:a16="http://schemas.microsoft.com/office/drawing/2014/main" val="905139272"/>
                  </a:ext>
                </a:extLst>
              </a:tr>
              <a:tr h="709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ADVANTAGES DISADVANTAGES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COGNITIVE</a:t>
                      </a:r>
                    </a:p>
                    <a:p>
                      <a:endParaRPr lang="en-US" sz="2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NICE TO KNOW</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34290" marB="34290"/>
                </a:tc>
                <a:extLst>
                  <a:ext uri="{0D108BD9-81ED-4DB2-BD59-A6C34878D82A}">
                    <a16:rowId xmlns:a16="http://schemas.microsoft.com/office/drawing/2014/main" val="4062821912"/>
                  </a:ext>
                </a:extLst>
              </a:tr>
              <a:tr h="403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COMPONENTS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COGNITIVE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MUST KNOW</a:t>
                      </a:r>
                    </a:p>
                  </a:txBody>
                  <a:tcPr marL="68580" marR="68580" marT="34290" marB="34290"/>
                </a:tc>
                <a:extLst>
                  <a:ext uri="{0D108BD9-81ED-4DB2-BD59-A6C34878D82A}">
                    <a16:rowId xmlns:a16="http://schemas.microsoft.com/office/drawing/2014/main" val="1545171783"/>
                  </a:ext>
                </a:extLst>
              </a:tr>
              <a:tr h="403807">
                <a:tc>
                  <a:txBody>
                    <a:bodyPr/>
                    <a:lstStyle/>
                    <a:p>
                      <a:r>
                        <a:rPr lang="en-US" sz="2400" dirty="0" smtClean="0"/>
                        <a:t>CLASPS</a:t>
                      </a:r>
                      <a:endParaRPr lang="en-US" sz="2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Calibri"/>
                          <a:ea typeface="+mn-ea"/>
                          <a:cs typeface="+mn-cs"/>
                        </a:rPr>
                        <a:t>PSYCHOMOTOR</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34290" marB="34290"/>
                </a:tc>
                <a:tc>
                  <a:txBody>
                    <a:bodyPr/>
                    <a:lstStyle/>
                    <a:p>
                      <a:r>
                        <a:rPr lang="en-US" sz="2400" dirty="0" smtClean="0"/>
                        <a:t>MUST KNOW</a:t>
                      </a:r>
                      <a:endParaRPr lang="en-US" sz="2400" dirty="0"/>
                    </a:p>
                  </a:txBody>
                  <a:tcPr marL="68580" marR="68580" marT="34290" marB="34290"/>
                </a:tc>
                <a:extLst>
                  <a:ext uri="{0D108BD9-81ED-4DB2-BD59-A6C34878D82A}">
                    <a16:rowId xmlns:a16="http://schemas.microsoft.com/office/drawing/2014/main" val="218556853"/>
                  </a:ext>
                </a:extLst>
              </a:tr>
              <a:tr h="403807">
                <a:tc>
                  <a:txBody>
                    <a:bodyPr/>
                    <a:lstStyle/>
                    <a:p>
                      <a:r>
                        <a:rPr lang="en-US" sz="2400" dirty="0" smtClean="0"/>
                        <a:t>BOWS</a:t>
                      </a:r>
                      <a:endParaRPr lang="en-US" sz="2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Calibri"/>
                          <a:ea typeface="+mn-ea"/>
                          <a:cs typeface="+mn-cs"/>
                        </a:rPr>
                        <a:t>PSYCHOMOTOR</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NICE TO KNOW</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58370348"/>
                  </a:ext>
                </a:extLst>
              </a:tr>
              <a:tr h="403807">
                <a:tc>
                  <a:txBody>
                    <a:bodyPr/>
                    <a:lstStyle/>
                    <a:p>
                      <a:r>
                        <a:rPr lang="en-US" sz="2400" dirty="0" smtClean="0"/>
                        <a:t>SPRINGS</a:t>
                      </a:r>
                      <a:endParaRPr lang="en-US" sz="2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Calibri"/>
                          <a:ea typeface="+mn-ea"/>
                          <a:cs typeface="+mn-cs"/>
                        </a:rPr>
                        <a:t>PSYCHOMOTOR</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654817772"/>
                  </a:ext>
                </a:extLst>
              </a:tr>
              <a:tr h="403807">
                <a:tc>
                  <a:txBody>
                    <a:bodyPr/>
                    <a:lstStyle/>
                    <a:p>
                      <a:r>
                        <a:rPr lang="en-US" sz="2400" dirty="0" smtClean="0"/>
                        <a:t>RETRACTORS</a:t>
                      </a:r>
                      <a:endParaRPr lang="en-US" sz="2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Calibri"/>
                          <a:ea typeface="+mn-ea"/>
                          <a:cs typeface="+mn-cs"/>
                        </a:rPr>
                        <a:t>PSYCHOMOTOR</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34290" marB="34290"/>
                </a:tc>
                <a:tc>
                  <a:txBody>
                    <a:bodyPr/>
                    <a:lstStyle/>
                    <a:p>
                      <a:r>
                        <a:rPr lang="en-US" sz="2400" dirty="0" smtClean="0"/>
                        <a:t>NICE TO KNOW</a:t>
                      </a:r>
                      <a:endParaRPr lang="en-US" sz="2400" dirty="0"/>
                    </a:p>
                  </a:txBody>
                  <a:tcPr marL="68580" marR="68580" marT="34290" marB="34290"/>
                </a:tc>
                <a:extLst>
                  <a:ext uri="{0D108BD9-81ED-4DB2-BD59-A6C34878D82A}">
                    <a16:rowId xmlns:a16="http://schemas.microsoft.com/office/drawing/2014/main" val="528832111"/>
                  </a:ext>
                </a:extLst>
              </a:tr>
              <a:tr h="403807">
                <a:tc>
                  <a:txBody>
                    <a:bodyPr/>
                    <a:lstStyle/>
                    <a:p>
                      <a:r>
                        <a:rPr lang="en-US" sz="2400" dirty="0" smtClean="0"/>
                        <a:t>SCREWS</a:t>
                      </a:r>
                      <a:endParaRPr lang="en-US" sz="2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Calibri"/>
                          <a:ea typeface="+mn-ea"/>
                          <a:cs typeface="+mn-cs"/>
                        </a:rPr>
                        <a:t>PSYCHOMOTOR</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34290" marB="34290"/>
                </a:tc>
                <a:tc>
                  <a:txBody>
                    <a:bodyPr/>
                    <a:lstStyle/>
                    <a:p>
                      <a:r>
                        <a:rPr lang="en-US" sz="2400" dirty="0" smtClean="0"/>
                        <a:t>NICE</a:t>
                      </a:r>
                      <a:r>
                        <a:rPr lang="en-US" sz="2400" baseline="0" dirty="0" smtClean="0"/>
                        <a:t> </a:t>
                      </a:r>
                      <a:r>
                        <a:rPr lang="en-US" sz="2400" dirty="0" smtClean="0"/>
                        <a:t>TO </a:t>
                      </a:r>
                      <a:r>
                        <a:rPr lang="en-US" sz="2400" dirty="0" smtClean="0"/>
                        <a:t>KNOW</a:t>
                      </a:r>
                      <a:endParaRPr lang="en-US" sz="2400" dirty="0"/>
                    </a:p>
                  </a:txBody>
                  <a:tcPr marL="68580" marR="68580" marT="34290" marB="34290"/>
                </a:tc>
                <a:extLst>
                  <a:ext uri="{0D108BD9-81ED-4DB2-BD59-A6C34878D82A}">
                    <a16:rowId xmlns:a16="http://schemas.microsoft.com/office/drawing/2014/main" val="2618697137"/>
                  </a:ext>
                </a:extLst>
              </a:tr>
              <a:tr h="403807">
                <a:tc>
                  <a:txBody>
                    <a:bodyPr/>
                    <a:lstStyle/>
                    <a:p>
                      <a:r>
                        <a:rPr lang="en-US" sz="2400" dirty="0" smtClean="0"/>
                        <a:t>BASE PLATE</a:t>
                      </a:r>
                      <a:endParaRPr lang="en-US" sz="2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PSYCHOMOTOR</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DESIRE TO KNOW</a:t>
                      </a:r>
                    </a:p>
                  </a:txBody>
                  <a:tcPr marL="68580" marR="68580" marT="34290" marB="34290"/>
                </a:tc>
                <a:extLst>
                  <a:ext uri="{0D108BD9-81ED-4DB2-BD59-A6C34878D82A}">
                    <a16:rowId xmlns:a16="http://schemas.microsoft.com/office/drawing/2014/main" val="2068738666"/>
                  </a:ext>
                </a:extLst>
              </a:tr>
            </a:tbl>
          </a:graphicData>
        </a:graphic>
      </p:graphicFrame>
    </p:spTree>
    <p:extLst>
      <p:ext uri="{BB962C8B-B14F-4D97-AF65-F5344CB8AC3E}">
        <p14:creationId xmlns:p14="http://schemas.microsoft.com/office/powerpoint/2010/main" val="4075636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i="1" dirty="0" smtClean="0"/>
              <a:t>Bows</a:t>
            </a:r>
            <a:endParaRPr lang="en-US" b="1" i="1" dirty="0"/>
          </a:p>
        </p:txBody>
      </p:sp>
      <p:sp>
        <p:nvSpPr>
          <p:cNvPr id="4" name="Rectangle 3"/>
          <p:cNvSpPr/>
          <p:nvPr/>
        </p:nvSpPr>
        <p:spPr>
          <a:xfrm>
            <a:off x="304800" y="990600"/>
            <a:ext cx="8229600" cy="5078313"/>
          </a:xfrm>
          <a:prstGeom prst="rect">
            <a:avLst/>
          </a:prstGeom>
        </p:spPr>
        <p:txBody>
          <a:bodyPr wrap="square">
            <a:spAutoFit/>
          </a:bodyPr>
          <a:lstStyle/>
          <a:p>
            <a:r>
              <a:rPr lang="en-US" sz="2400" dirty="0"/>
              <a:t> </a:t>
            </a:r>
            <a:r>
              <a:rPr lang="en-US" sz="2400" dirty="0" smtClean="0"/>
              <a:t>Bows </a:t>
            </a:r>
            <a:r>
              <a:rPr lang="en-US" sz="2400" dirty="0"/>
              <a:t>are active components that are mostly used for incisor retraction </a:t>
            </a:r>
            <a:r>
              <a:rPr lang="en-US" sz="2400" dirty="0" smtClean="0"/>
              <a:t>.</a:t>
            </a:r>
          </a:p>
          <a:p>
            <a:r>
              <a:rPr lang="en-US" sz="2400" dirty="0" smtClean="0">
                <a:solidFill>
                  <a:schemeClr val="tx2"/>
                </a:solidFill>
              </a:rPr>
              <a:t> </a:t>
            </a:r>
            <a:r>
              <a:rPr lang="en-US" sz="2400" b="1" dirty="0">
                <a:solidFill>
                  <a:schemeClr val="tx2"/>
                </a:solidFill>
              </a:rPr>
              <a:t>Types of the bows </a:t>
            </a:r>
            <a:r>
              <a:rPr lang="en-US" sz="2400" b="1" dirty="0" smtClean="0"/>
              <a:t>:</a:t>
            </a:r>
          </a:p>
          <a:p>
            <a:r>
              <a:rPr lang="en-US" sz="2400" b="1" dirty="0" smtClean="0"/>
              <a:t>      </a:t>
            </a:r>
            <a:r>
              <a:rPr lang="en-US" sz="2400" b="1" dirty="0"/>
              <a:t>(a) </a:t>
            </a:r>
            <a:r>
              <a:rPr lang="en-US" sz="2400" b="1" u="sng" dirty="0"/>
              <a:t>Short labial bows </a:t>
            </a:r>
            <a:r>
              <a:rPr lang="en-US" sz="2400" dirty="0"/>
              <a:t>: </a:t>
            </a:r>
            <a:endParaRPr lang="en-US" sz="2400" dirty="0" smtClean="0"/>
          </a:p>
          <a:p>
            <a:r>
              <a:rPr lang="en-US" sz="2400" dirty="0" smtClean="0"/>
              <a:t>	They </a:t>
            </a:r>
            <a:r>
              <a:rPr lang="en-US" sz="2400" dirty="0"/>
              <a:t>are constructed using 0.7mm hard round stainless steel </a:t>
            </a:r>
            <a:r>
              <a:rPr lang="en-US" sz="2400" dirty="0" smtClean="0"/>
              <a:t>wire</a:t>
            </a:r>
          </a:p>
          <a:p>
            <a:r>
              <a:rPr lang="en-US" sz="2400" dirty="0" smtClean="0"/>
              <a:t> </a:t>
            </a:r>
            <a:r>
              <a:rPr lang="en-US" sz="3200" b="1" dirty="0"/>
              <a:t>.</a:t>
            </a:r>
            <a:r>
              <a:rPr lang="en-US" sz="2400" dirty="0"/>
              <a:t> It consist of bow that make contact with the most prominent labial teeth and two U loops that ends as retentive arms distal to the canine </a:t>
            </a:r>
            <a:endParaRPr lang="en-US" sz="2400" dirty="0" smtClean="0"/>
          </a:p>
          <a:p>
            <a:r>
              <a:rPr lang="en-US" sz="2800" b="1" dirty="0" smtClean="0"/>
              <a:t>. </a:t>
            </a:r>
            <a:r>
              <a:rPr lang="en-US" sz="2400" dirty="0"/>
              <a:t>The short labial bow is activated by compressing the U loop </a:t>
            </a:r>
            <a:r>
              <a:rPr lang="en-US" sz="2400" dirty="0" smtClean="0"/>
              <a:t>.</a:t>
            </a:r>
          </a:p>
          <a:p>
            <a:endParaRPr lang="en-US" sz="2400" b="1" dirty="0" smtClean="0"/>
          </a:p>
          <a:p>
            <a:r>
              <a:rPr lang="en-US" sz="2400" b="1" dirty="0" smtClean="0"/>
              <a:t> </a:t>
            </a:r>
            <a:r>
              <a:rPr lang="en-US" sz="2400" b="1" dirty="0"/>
              <a:t>Indication </a:t>
            </a:r>
            <a:r>
              <a:rPr lang="en-US" sz="2400" dirty="0"/>
              <a:t>: </a:t>
            </a:r>
            <a:r>
              <a:rPr lang="en-US" sz="2400" b="1" dirty="0"/>
              <a:t>Minor overjet reduction and anterior space closure </a:t>
            </a:r>
            <a:r>
              <a:rPr lang="en-US" sz="2400" dirty="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image.slidesharecdn.com/removableorthodonticappliance-150708120300-lva1-app6892/95/removable-orthodontic-appliance-29-638.jpg?cb=1436357071"/>
          <p:cNvPicPr>
            <a:picLocks noChangeAspect="1" noChangeArrowheads="1"/>
          </p:cNvPicPr>
          <p:nvPr/>
        </p:nvPicPr>
        <p:blipFill>
          <a:blip r:embed="rId2"/>
          <a:srcRect l="41664" t="69090" r="3266" b="3513"/>
          <a:stretch>
            <a:fillRect/>
          </a:stretch>
        </p:blipFill>
        <p:spPr bwMode="auto">
          <a:xfrm flipV="1">
            <a:off x="838200" y="2438400"/>
            <a:ext cx="74676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1600200" y="838200"/>
            <a:ext cx="5486400" cy="769441"/>
          </a:xfrm>
          <a:prstGeom prst="rect">
            <a:avLst/>
          </a:prstGeom>
        </p:spPr>
        <p:txBody>
          <a:bodyPr wrap="square">
            <a:spAutoFit/>
          </a:bodyPr>
          <a:lstStyle/>
          <a:p>
            <a:pPr algn="ctr"/>
            <a:r>
              <a:rPr lang="en-US" sz="4400" b="1" i="1" u="sng" dirty="0" smtClean="0"/>
              <a:t>Short labial bows </a:t>
            </a:r>
            <a:r>
              <a:rPr lang="en-US" sz="4400" b="1" i="1" dirty="0" smtClean="0"/>
              <a:t>: </a:t>
            </a:r>
            <a:endParaRPr lang="en-US" sz="4400" b="1"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839200" cy="5016758"/>
          </a:xfrm>
          <a:prstGeom prst="rect">
            <a:avLst/>
          </a:prstGeom>
        </p:spPr>
        <p:txBody>
          <a:bodyPr wrap="square">
            <a:spAutoFit/>
          </a:bodyPr>
          <a:lstStyle/>
          <a:p>
            <a:r>
              <a:rPr lang="en-US" sz="2400" b="1" i="1" u="sng" dirty="0"/>
              <a:t>(</a:t>
            </a:r>
            <a:r>
              <a:rPr lang="en-US" sz="2800" b="1" i="1" u="sng" dirty="0"/>
              <a:t>b) Long labial bows </a:t>
            </a:r>
            <a:endParaRPr lang="en-US" sz="2400" b="1" i="1" u="sng" dirty="0" smtClean="0"/>
          </a:p>
          <a:p>
            <a:endParaRPr lang="en-US" sz="2400" dirty="0"/>
          </a:p>
          <a:p>
            <a:r>
              <a:rPr lang="en-US" sz="2400" dirty="0" smtClean="0"/>
              <a:t>This </a:t>
            </a:r>
            <a:r>
              <a:rPr lang="en-US" sz="2400" dirty="0"/>
              <a:t>labial bow is similar to the short labial bow except that it extends from one first premolar to opposite first premolar </a:t>
            </a:r>
            <a:endParaRPr lang="en-US" sz="2400" dirty="0" smtClean="0"/>
          </a:p>
          <a:p>
            <a:r>
              <a:rPr lang="en-US" sz="2800" b="1" dirty="0" smtClean="0"/>
              <a:t>. </a:t>
            </a:r>
            <a:r>
              <a:rPr lang="en-US" sz="2400" dirty="0"/>
              <a:t>The distal arms of the U loops are adapted over the occlusal embrasure between the two premolars to get embedded in the acrylic plate . </a:t>
            </a:r>
            <a:endParaRPr lang="en-US" sz="2400" dirty="0" smtClean="0"/>
          </a:p>
          <a:p>
            <a:r>
              <a:rPr lang="en-US" sz="2400" b="1" dirty="0" smtClean="0"/>
              <a:t>Indications </a:t>
            </a:r>
            <a:r>
              <a:rPr lang="en-US" sz="2400" b="1" dirty="0"/>
              <a:t>: </a:t>
            </a:r>
            <a:endParaRPr lang="en-US" sz="2400" b="1" dirty="0" smtClean="0"/>
          </a:p>
          <a:p>
            <a:r>
              <a:rPr lang="en-US" sz="2400" dirty="0" smtClean="0"/>
              <a:t>• </a:t>
            </a:r>
            <a:r>
              <a:rPr lang="en-US" sz="2400" dirty="0"/>
              <a:t>minor anterior space closure </a:t>
            </a:r>
            <a:endParaRPr lang="en-US" sz="2400" dirty="0" smtClean="0"/>
          </a:p>
          <a:p>
            <a:r>
              <a:rPr lang="en-US" sz="2400" dirty="0" smtClean="0"/>
              <a:t>• </a:t>
            </a:r>
            <a:r>
              <a:rPr lang="en-US" sz="2400" dirty="0"/>
              <a:t>minor overjet reduction </a:t>
            </a:r>
            <a:endParaRPr lang="en-US" sz="2400" dirty="0" smtClean="0"/>
          </a:p>
          <a:p>
            <a:r>
              <a:rPr lang="en-US" sz="2400" dirty="0" smtClean="0"/>
              <a:t>• </a:t>
            </a:r>
            <a:r>
              <a:rPr lang="en-US" sz="2400" dirty="0"/>
              <a:t>closure of space distal to canine </a:t>
            </a:r>
            <a:endParaRPr lang="en-US" sz="2400" dirty="0" smtClean="0"/>
          </a:p>
          <a:p>
            <a:r>
              <a:rPr lang="en-US" sz="2400" dirty="0" smtClean="0"/>
              <a:t>• </a:t>
            </a:r>
            <a:r>
              <a:rPr lang="en-US" sz="2400" dirty="0"/>
              <a:t>guidance of canine during canine retraction using palatal retractor </a:t>
            </a:r>
            <a:endParaRPr lang="en-US" sz="2400" dirty="0" smtClean="0"/>
          </a:p>
          <a:p>
            <a:r>
              <a:rPr lang="en-US" sz="2400" dirty="0" smtClean="0"/>
              <a:t>• </a:t>
            </a:r>
            <a:r>
              <a:rPr lang="en-US" sz="2400" dirty="0"/>
              <a:t>as a retaining device at the end of fixed orthodontic treatment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age.slidesharecdn.com/removableorthodonticappliance-150708120300-lva1-app6892/95/removable-orthodontic-appliance-30-638.jpg?cb=1436357071"/>
          <p:cNvPicPr>
            <a:picLocks noChangeAspect="1" noChangeArrowheads="1"/>
          </p:cNvPicPr>
          <p:nvPr/>
        </p:nvPicPr>
        <p:blipFill>
          <a:blip r:embed="rId2"/>
          <a:srcRect l="60144" t="63465" r="940"/>
          <a:stretch>
            <a:fillRect/>
          </a:stretch>
        </p:blipFill>
        <p:spPr bwMode="auto">
          <a:xfrm>
            <a:off x="609600" y="2286000"/>
            <a:ext cx="77724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2057400" y="838200"/>
            <a:ext cx="4800600" cy="707886"/>
          </a:xfrm>
          <a:prstGeom prst="rect">
            <a:avLst/>
          </a:prstGeom>
        </p:spPr>
        <p:txBody>
          <a:bodyPr wrap="square">
            <a:spAutoFit/>
          </a:bodyPr>
          <a:lstStyle/>
          <a:p>
            <a:pPr algn="ctr"/>
            <a:r>
              <a:rPr lang="en-US" sz="4000" b="1" i="1" u="sng" dirty="0" smtClean="0"/>
              <a:t>Long labial bows </a:t>
            </a:r>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4216539"/>
          </a:xfrm>
          <a:prstGeom prst="rect">
            <a:avLst/>
          </a:prstGeom>
        </p:spPr>
        <p:txBody>
          <a:bodyPr wrap="square">
            <a:spAutoFit/>
          </a:bodyPr>
          <a:lstStyle/>
          <a:p>
            <a:r>
              <a:rPr lang="en-US" sz="2800" b="1" i="1" dirty="0"/>
              <a:t>(c) Split labial bow </a:t>
            </a:r>
            <a:endParaRPr lang="en-US" sz="2800" b="1" i="1" dirty="0" smtClean="0"/>
          </a:p>
          <a:p>
            <a:pPr>
              <a:buFont typeface="Arial" pitchFamily="34" charset="0"/>
              <a:buChar char="•"/>
            </a:pPr>
            <a:endParaRPr lang="en-US" sz="2400" dirty="0" smtClean="0"/>
          </a:p>
          <a:p>
            <a:pPr>
              <a:buFont typeface="Arial" pitchFamily="34" charset="0"/>
              <a:buChar char="•"/>
            </a:pPr>
            <a:r>
              <a:rPr lang="en-US" sz="2400" dirty="0" smtClean="0"/>
              <a:t>This </a:t>
            </a:r>
            <a:r>
              <a:rPr lang="en-US" sz="2400" dirty="0"/>
              <a:t>is a labial bow that is split in the middle . </a:t>
            </a:r>
            <a:endParaRPr lang="en-US" sz="2400" dirty="0" smtClean="0"/>
          </a:p>
          <a:p>
            <a:pPr>
              <a:buFont typeface="Arial" pitchFamily="34" charset="0"/>
              <a:buChar char="•"/>
            </a:pPr>
            <a:r>
              <a:rPr lang="en-US" sz="2400" dirty="0" smtClean="0"/>
              <a:t>This </a:t>
            </a:r>
            <a:r>
              <a:rPr lang="en-US" sz="2400" dirty="0"/>
              <a:t>result in two </a:t>
            </a:r>
            <a:r>
              <a:rPr lang="en-US" sz="2400" dirty="0" err="1"/>
              <a:t>seprate</a:t>
            </a:r>
            <a:r>
              <a:rPr lang="en-US" sz="2400" dirty="0"/>
              <a:t> buccal arms having a U loop each </a:t>
            </a:r>
            <a:r>
              <a:rPr lang="en-US" sz="2400" dirty="0" smtClean="0"/>
              <a:t>.</a:t>
            </a:r>
          </a:p>
          <a:p>
            <a:pPr>
              <a:buFont typeface="Arial" pitchFamily="34" charset="0"/>
              <a:buChar char="•"/>
            </a:pPr>
            <a:r>
              <a:rPr lang="en-US" sz="2400" dirty="0" smtClean="0"/>
              <a:t> </a:t>
            </a:r>
            <a:r>
              <a:rPr lang="en-US" sz="2400" dirty="0"/>
              <a:t>This type of labial bow show the increase </a:t>
            </a:r>
            <a:r>
              <a:rPr lang="en-US" sz="2400" dirty="0" err="1"/>
              <a:t>flexiblity</a:t>
            </a:r>
            <a:r>
              <a:rPr lang="en-US" sz="2400" dirty="0"/>
              <a:t> as compared to the conventional short labial bows . </a:t>
            </a:r>
            <a:endParaRPr lang="en-US" sz="2400" dirty="0" smtClean="0"/>
          </a:p>
          <a:p>
            <a:endParaRPr lang="en-US" sz="2400" dirty="0"/>
          </a:p>
          <a:p>
            <a:pPr>
              <a:buFont typeface="Arial" pitchFamily="34" charset="0"/>
              <a:buChar char="•"/>
            </a:pPr>
            <a:r>
              <a:rPr lang="en-US" sz="2400" dirty="0" smtClean="0"/>
              <a:t>This </a:t>
            </a:r>
            <a:r>
              <a:rPr lang="en-US" sz="2400" dirty="0"/>
              <a:t>type of labial bow is used for anterior retraction . </a:t>
            </a:r>
            <a:endParaRPr lang="en-US" sz="2400" dirty="0" smtClean="0"/>
          </a:p>
          <a:p>
            <a:endParaRPr lang="en-US" sz="2400" dirty="0"/>
          </a:p>
          <a:p>
            <a:pPr>
              <a:buFont typeface="Arial" pitchFamily="34" charset="0"/>
              <a:buChar char="•"/>
            </a:pPr>
            <a:r>
              <a:rPr lang="en-US" sz="2400" dirty="0" smtClean="0"/>
              <a:t>The </a:t>
            </a:r>
            <a:r>
              <a:rPr lang="en-US" sz="2400" dirty="0"/>
              <a:t>split bow is activated by compressing the U loop 1-2mm at a time .</a:t>
            </a:r>
          </a:p>
        </p:txBody>
      </p:sp>
      <p:pic>
        <p:nvPicPr>
          <p:cNvPr id="37890" name="Picture 2" descr="removable-orthodontic-appliance-31-638.jpg (638×479)"/>
          <p:cNvPicPr>
            <a:picLocks noChangeAspect="1" noChangeArrowheads="1"/>
          </p:cNvPicPr>
          <p:nvPr/>
        </p:nvPicPr>
        <p:blipFill>
          <a:blip r:embed="rId2"/>
          <a:srcRect l="21494" t="53883" r="24154" b="4526"/>
          <a:stretch>
            <a:fillRect/>
          </a:stretch>
        </p:blipFill>
        <p:spPr bwMode="auto">
          <a:xfrm>
            <a:off x="2057400" y="4038600"/>
            <a:ext cx="5257800" cy="2438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217087"/>
          </a:xfrm>
          <a:prstGeom prst="rect">
            <a:avLst/>
          </a:prstGeom>
        </p:spPr>
        <p:txBody>
          <a:bodyPr wrap="square">
            <a:spAutoFit/>
          </a:bodyPr>
          <a:lstStyle/>
          <a:p>
            <a:r>
              <a:rPr lang="en-US" sz="4000" b="1" dirty="0"/>
              <a:t> </a:t>
            </a:r>
            <a:r>
              <a:rPr lang="en-US" sz="4000" b="1" dirty="0" smtClean="0"/>
              <a:t>Springs : </a:t>
            </a:r>
          </a:p>
          <a:p>
            <a:r>
              <a:rPr lang="en-US" sz="2400" dirty="0"/>
              <a:t>	</a:t>
            </a:r>
            <a:r>
              <a:rPr lang="en-US" sz="2400" dirty="0" smtClean="0"/>
              <a:t>Springs </a:t>
            </a:r>
            <a:r>
              <a:rPr lang="en-US" sz="2400" dirty="0"/>
              <a:t>are the active component of removable orthodontic appliance that are used to effect various tooth movements . </a:t>
            </a:r>
            <a:endParaRPr lang="en-US" sz="2400" dirty="0" smtClean="0"/>
          </a:p>
          <a:p>
            <a:r>
              <a:rPr lang="en-US" sz="2400" b="1" dirty="0" smtClean="0">
                <a:solidFill>
                  <a:schemeClr val="accent6">
                    <a:lumMod val="75000"/>
                  </a:schemeClr>
                </a:solidFill>
              </a:rPr>
              <a:t>Classification </a:t>
            </a:r>
            <a:r>
              <a:rPr lang="en-US" sz="2400" b="1" dirty="0">
                <a:solidFill>
                  <a:schemeClr val="accent6">
                    <a:lumMod val="75000"/>
                  </a:schemeClr>
                </a:solidFill>
              </a:rPr>
              <a:t>of springs – </a:t>
            </a:r>
            <a:endParaRPr lang="en-US" sz="2400" b="1" dirty="0" smtClean="0">
              <a:solidFill>
                <a:schemeClr val="accent6">
                  <a:lumMod val="75000"/>
                </a:schemeClr>
              </a:solidFill>
            </a:endParaRPr>
          </a:p>
          <a:p>
            <a:r>
              <a:rPr lang="en-US" sz="2400" b="1" dirty="0" smtClean="0">
                <a:solidFill>
                  <a:schemeClr val="tx2"/>
                </a:solidFill>
              </a:rPr>
              <a:t>(1) Based on the presence or absence of helix they can be classified as</a:t>
            </a:r>
          </a:p>
          <a:p>
            <a:r>
              <a:rPr lang="en-US" sz="2400" dirty="0" smtClean="0">
                <a:solidFill>
                  <a:schemeClr val="tx2">
                    <a:lumMod val="60000"/>
                    <a:lumOff val="40000"/>
                  </a:schemeClr>
                </a:solidFill>
              </a:rPr>
              <a:t>		 </a:t>
            </a:r>
            <a:r>
              <a:rPr lang="en-US" sz="2400" dirty="0" smtClean="0"/>
              <a:t>simple</a:t>
            </a:r>
            <a:r>
              <a:rPr lang="en-US" sz="2400" dirty="0" smtClean="0">
                <a:solidFill>
                  <a:schemeClr val="tx2">
                    <a:lumMod val="60000"/>
                    <a:lumOff val="40000"/>
                  </a:schemeClr>
                </a:solidFill>
              </a:rPr>
              <a:t> </a:t>
            </a:r>
            <a:r>
              <a:rPr lang="en-US" sz="2400" dirty="0" smtClean="0"/>
              <a:t>–without helix </a:t>
            </a:r>
          </a:p>
          <a:p>
            <a:r>
              <a:rPr lang="en-US" sz="2400" dirty="0" smtClean="0"/>
              <a:t>		compound </a:t>
            </a:r>
            <a:r>
              <a:rPr lang="en-US" sz="2400" dirty="0"/>
              <a:t>–with helix </a:t>
            </a:r>
            <a:endParaRPr lang="en-US" sz="2400" dirty="0" smtClean="0"/>
          </a:p>
          <a:p>
            <a:r>
              <a:rPr lang="en-US" sz="2400" b="1" dirty="0" smtClean="0">
                <a:solidFill>
                  <a:schemeClr val="tx2"/>
                </a:solidFill>
              </a:rPr>
              <a:t>(</a:t>
            </a:r>
            <a:r>
              <a:rPr lang="en-US" sz="2400" b="1" dirty="0">
                <a:solidFill>
                  <a:schemeClr val="tx2"/>
                </a:solidFill>
              </a:rPr>
              <a:t>2) Based on the presence of loop or helix they can be classified as </a:t>
            </a:r>
            <a:endParaRPr lang="en-US" sz="2400" b="1" dirty="0" smtClean="0">
              <a:solidFill>
                <a:schemeClr val="tx2"/>
              </a:solidFill>
            </a:endParaRPr>
          </a:p>
          <a:p>
            <a:r>
              <a:rPr lang="en-US" sz="2400" dirty="0" smtClean="0"/>
              <a:t>		helical </a:t>
            </a:r>
            <a:r>
              <a:rPr lang="en-US" sz="2400" dirty="0"/>
              <a:t>springs – have a helix </a:t>
            </a:r>
            <a:endParaRPr lang="en-US" sz="2400" dirty="0" smtClean="0"/>
          </a:p>
          <a:p>
            <a:r>
              <a:rPr lang="en-US" sz="2400" dirty="0" smtClean="0"/>
              <a:t>		looped </a:t>
            </a:r>
            <a:r>
              <a:rPr lang="en-US" sz="2400" dirty="0"/>
              <a:t>springs – have a loop </a:t>
            </a:r>
            <a:endParaRPr lang="en-US" sz="2400" dirty="0" smtClean="0"/>
          </a:p>
          <a:p>
            <a:r>
              <a:rPr lang="en-US" sz="2200" b="1" dirty="0" smtClean="0"/>
              <a:t>(</a:t>
            </a:r>
            <a:r>
              <a:rPr lang="en-US" sz="2200" b="1" dirty="0">
                <a:solidFill>
                  <a:schemeClr val="tx2"/>
                </a:solidFill>
              </a:rPr>
              <a:t>3) Based on the nature of stability of the springs they can be classified as</a:t>
            </a:r>
            <a:r>
              <a:rPr lang="en-US" sz="2200" b="1" dirty="0"/>
              <a:t> </a:t>
            </a:r>
            <a:r>
              <a:rPr lang="en-US" sz="2200" b="1" dirty="0" smtClean="0"/>
              <a:t>:</a:t>
            </a:r>
          </a:p>
          <a:p>
            <a:pPr>
              <a:buFont typeface="Arial" pitchFamily="34" charset="0"/>
              <a:buChar char="•"/>
            </a:pPr>
            <a:endParaRPr lang="en-US" sz="2400" dirty="0" smtClean="0"/>
          </a:p>
          <a:p>
            <a:pPr>
              <a:buFont typeface="Arial" pitchFamily="34" charset="0"/>
              <a:buChar char="•"/>
            </a:pPr>
            <a:r>
              <a:rPr lang="en-US" sz="2400" dirty="0" smtClean="0"/>
              <a:t> </a:t>
            </a:r>
            <a:r>
              <a:rPr lang="en-US" sz="2400" dirty="0"/>
              <a:t>self –supported spring </a:t>
            </a:r>
            <a:r>
              <a:rPr lang="en-US" sz="2400" dirty="0" smtClean="0"/>
              <a:t>- </a:t>
            </a:r>
            <a:r>
              <a:rPr lang="en-US" sz="2400" dirty="0"/>
              <a:t>made of thicker gauge wire ,can support themselves </a:t>
            </a:r>
            <a:endParaRPr lang="en-US" sz="2400" dirty="0" smtClean="0"/>
          </a:p>
          <a:p>
            <a:pPr>
              <a:buFont typeface="Arial" pitchFamily="34" charset="0"/>
              <a:buChar char="•"/>
            </a:pPr>
            <a:r>
              <a:rPr lang="en-US" sz="2400" dirty="0" smtClean="0"/>
              <a:t>supported </a:t>
            </a:r>
            <a:r>
              <a:rPr lang="en-US" sz="2400" dirty="0"/>
              <a:t>springs </a:t>
            </a:r>
            <a:r>
              <a:rPr lang="en-US" sz="2400" dirty="0" smtClean="0"/>
              <a:t>- </a:t>
            </a:r>
            <a:r>
              <a:rPr lang="en-US" sz="2400" dirty="0"/>
              <a:t>made of thinner gauge wire and thus lack adequate stability , springs are encased in metallic tube to give adequate support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7696200" cy="5693866"/>
          </a:xfrm>
          <a:prstGeom prst="rect">
            <a:avLst/>
          </a:prstGeom>
        </p:spPr>
        <p:txBody>
          <a:bodyPr wrap="square">
            <a:spAutoFit/>
          </a:bodyPr>
          <a:lstStyle/>
          <a:p>
            <a:r>
              <a:rPr lang="en-US" sz="2800" dirty="0" smtClean="0"/>
              <a:t> </a:t>
            </a:r>
          </a:p>
          <a:p>
            <a:r>
              <a:rPr lang="en-US" sz="2800" dirty="0" smtClean="0"/>
              <a:t>a</a:t>
            </a:r>
            <a:r>
              <a:rPr lang="en-US" sz="2800" dirty="0"/>
              <a:t>) the spring should be simple to fabricate </a:t>
            </a:r>
            <a:r>
              <a:rPr lang="en-US" sz="2800" dirty="0" smtClean="0"/>
              <a:t>.</a:t>
            </a:r>
          </a:p>
          <a:p>
            <a:r>
              <a:rPr lang="en-US" sz="2800" dirty="0" smtClean="0"/>
              <a:t> </a:t>
            </a:r>
            <a:r>
              <a:rPr lang="en-US" sz="2800" dirty="0"/>
              <a:t>b) it should be easily adjustable . </a:t>
            </a:r>
            <a:endParaRPr lang="en-US" sz="2800" dirty="0" smtClean="0"/>
          </a:p>
          <a:p>
            <a:r>
              <a:rPr lang="en-US" sz="2800" dirty="0" smtClean="0"/>
              <a:t>c</a:t>
            </a:r>
            <a:r>
              <a:rPr lang="en-US" sz="2800" dirty="0"/>
              <a:t>) It should fit into the </a:t>
            </a:r>
            <a:r>
              <a:rPr lang="en-US" sz="2800" dirty="0" smtClean="0"/>
              <a:t>available </a:t>
            </a:r>
            <a:r>
              <a:rPr lang="en-US" sz="2800" dirty="0"/>
              <a:t>space with out discomfort to the patient </a:t>
            </a:r>
            <a:r>
              <a:rPr lang="en-US" sz="2800" dirty="0" smtClean="0"/>
              <a:t>.</a:t>
            </a:r>
          </a:p>
          <a:p>
            <a:r>
              <a:rPr lang="en-US" sz="2800" dirty="0" smtClean="0"/>
              <a:t> </a:t>
            </a:r>
            <a:r>
              <a:rPr lang="en-US" sz="2800" dirty="0"/>
              <a:t>d) It should be easy to clean . </a:t>
            </a:r>
            <a:endParaRPr lang="en-US" sz="2800" dirty="0" smtClean="0"/>
          </a:p>
          <a:p>
            <a:r>
              <a:rPr lang="en-US" sz="2800" dirty="0" smtClean="0"/>
              <a:t>e</a:t>
            </a:r>
            <a:r>
              <a:rPr lang="en-US" sz="2800" dirty="0"/>
              <a:t>) It should apply force of required magnitude and </a:t>
            </a:r>
            <a:r>
              <a:rPr lang="en-US" sz="2800" dirty="0" smtClean="0"/>
              <a:t>direction. </a:t>
            </a:r>
          </a:p>
          <a:p>
            <a:r>
              <a:rPr lang="en-US" sz="2800" dirty="0" smtClean="0"/>
              <a:t> </a:t>
            </a:r>
            <a:r>
              <a:rPr lang="en-US" sz="2800" dirty="0"/>
              <a:t>f) It should not slip or dislodge when placed over a sloping tooth surface </a:t>
            </a:r>
            <a:r>
              <a:rPr lang="en-US" sz="2800" dirty="0" smtClean="0"/>
              <a:t>.</a:t>
            </a:r>
          </a:p>
          <a:p>
            <a:r>
              <a:rPr lang="en-US" sz="2800" dirty="0" smtClean="0"/>
              <a:t> </a:t>
            </a:r>
            <a:r>
              <a:rPr lang="en-US" sz="2800" dirty="0"/>
              <a:t>g) It should be roust </a:t>
            </a:r>
            <a:r>
              <a:rPr lang="en-US" sz="2800" dirty="0" smtClean="0"/>
              <a:t>.</a:t>
            </a:r>
          </a:p>
          <a:p>
            <a:r>
              <a:rPr lang="en-US" sz="2800" dirty="0" smtClean="0"/>
              <a:t> </a:t>
            </a:r>
            <a:r>
              <a:rPr lang="en-US" sz="2800" dirty="0"/>
              <a:t>h) It should remain active over a long period of time .</a:t>
            </a:r>
          </a:p>
        </p:txBody>
      </p:sp>
      <p:sp>
        <p:nvSpPr>
          <p:cNvPr id="3" name="Title 2"/>
          <p:cNvSpPr>
            <a:spLocks noGrp="1"/>
          </p:cNvSpPr>
          <p:nvPr>
            <p:ph type="title"/>
          </p:nvPr>
        </p:nvSpPr>
        <p:spPr/>
        <p:txBody>
          <a:bodyPr/>
          <a:lstStyle/>
          <a:p>
            <a:r>
              <a:rPr lang="en-US" b="1" dirty="0" smtClean="0"/>
              <a:t>Ideal requisites of a spring</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96200" cy="639762"/>
          </a:xfrm>
        </p:spPr>
        <p:txBody>
          <a:bodyPr>
            <a:noAutofit/>
          </a:bodyPr>
          <a:lstStyle/>
          <a:p>
            <a:r>
              <a:rPr lang="en-US" sz="2800" b="1" i="1" dirty="0" smtClean="0"/>
              <a:t>Factor to be considered in designing a spring</a:t>
            </a:r>
            <a:endParaRPr lang="en-US" sz="2800" b="1" i="1" dirty="0"/>
          </a:p>
        </p:txBody>
      </p:sp>
      <p:sp>
        <p:nvSpPr>
          <p:cNvPr id="3" name="Rectangle 2"/>
          <p:cNvSpPr/>
          <p:nvPr/>
        </p:nvSpPr>
        <p:spPr>
          <a:xfrm>
            <a:off x="228600" y="685800"/>
            <a:ext cx="8686800" cy="5262979"/>
          </a:xfrm>
          <a:prstGeom prst="rect">
            <a:avLst/>
          </a:prstGeom>
        </p:spPr>
        <p:txBody>
          <a:bodyPr wrap="square">
            <a:spAutoFit/>
          </a:bodyPr>
          <a:lstStyle/>
          <a:p>
            <a:pPr marL="342900" indent="-342900">
              <a:buAutoNum type="alphaLcParenR"/>
            </a:pPr>
            <a:r>
              <a:rPr lang="en-US" sz="2800" b="1" dirty="0" smtClean="0"/>
              <a:t>Diameter </a:t>
            </a:r>
            <a:r>
              <a:rPr lang="en-US" sz="2800" b="1" dirty="0"/>
              <a:t>of wire :- </a:t>
            </a:r>
            <a:r>
              <a:rPr lang="en-US" sz="2800" dirty="0"/>
              <a:t>flexibility of the spring to a large extent depends upon diameter of wire </a:t>
            </a:r>
            <a:endParaRPr lang="en-US" sz="2800" dirty="0" smtClean="0"/>
          </a:p>
          <a:p>
            <a:pPr marL="342900" indent="-342900"/>
            <a:r>
              <a:rPr lang="en-US" sz="2800" dirty="0" smtClean="0"/>
              <a:t>			F </a:t>
            </a:r>
            <a:r>
              <a:rPr lang="en-US" sz="2800" dirty="0"/>
              <a:t>= </a:t>
            </a:r>
            <a:r>
              <a:rPr lang="en-US" sz="2800" dirty="0" smtClean="0"/>
              <a:t>D⁴/L</a:t>
            </a:r>
            <a:r>
              <a:rPr lang="en-US" sz="2800" baseline="30000" dirty="0" smtClean="0"/>
              <a:t>3</a:t>
            </a:r>
            <a:r>
              <a:rPr lang="en-US" sz="2800" dirty="0" smtClean="0"/>
              <a:t>				where</a:t>
            </a:r>
          </a:p>
          <a:p>
            <a:pPr marL="342900" indent="-342900"/>
            <a:r>
              <a:rPr lang="en-US" sz="2800" dirty="0" smtClean="0"/>
              <a:t>				 F= force applied by spring </a:t>
            </a:r>
          </a:p>
          <a:p>
            <a:pPr marL="342900" indent="-342900"/>
            <a:r>
              <a:rPr lang="en-US" sz="2800" dirty="0" smtClean="0"/>
              <a:t>				D=diameter </a:t>
            </a:r>
            <a:r>
              <a:rPr lang="en-US" sz="2800" dirty="0"/>
              <a:t>of </a:t>
            </a:r>
            <a:r>
              <a:rPr lang="en-US" sz="2800" dirty="0" smtClean="0"/>
              <a:t>wire</a:t>
            </a:r>
          </a:p>
          <a:p>
            <a:pPr marL="342900" indent="-342900"/>
            <a:r>
              <a:rPr lang="en-US" sz="2800" dirty="0" smtClean="0"/>
              <a:t>				 </a:t>
            </a:r>
            <a:r>
              <a:rPr lang="en-US" sz="2800" dirty="0"/>
              <a:t>L= length of </a:t>
            </a:r>
            <a:r>
              <a:rPr lang="en-US" sz="2800" dirty="0" smtClean="0"/>
              <a:t>wire</a:t>
            </a:r>
          </a:p>
          <a:p>
            <a:pPr marL="342900" indent="-342900"/>
            <a:endParaRPr lang="en-US" sz="2800" dirty="0"/>
          </a:p>
          <a:p>
            <a:pPr marL="342900" indent="-342900"/>
            <a:r>
              <a:rPr lang="en-US" sz="2800" b="1" dirty="0" smtClean="0"/>
              <a:t> </a:t>
            </a:r>
            <a:r>
              <a:rPr lang="en-US" sz="2800" b="1" dirty="0"/>
              <a:t>b) Length of wire :- </a:t>
            </a:r>
            <a:r>
              <a:rPr lang="en-US" sz="2800" dirty="0"/>
              <a:t>force can be decreased by increasing the length of </a:t>
            </a:r>
            <a:r>
              <a:rPr lang="en-US" sz="2800" dirty="0" smtClean="0"/>
              <a:t>wire. </a:t>
            </a:r>
            <a:r>
              <a:rPr lang="en-US" sz="2800" dirty="0"/>
              <a:t>By doubling the length of wire force can be reduced by eight times . </a:t>
            </a:r>
            <a:endParaRPr lang="en-US" sz="2800" dirty="0" smtClean="0"/>
          </a:p>
          <a:p>
            <a:pPr marL="342900" indent="-342900"/>
            <a:r>
              <a:rPr lang="en-US" sz="2800" b="1" dirty="0" smtClean="0"/>
              <a:t>c</a:t>
            </a:r>
            <a:r>
              <a:rPr lang="en-US" sz="2800" b="1" dirty="0"/>
              <a:t>) Patient comfort </a:t>
            </a:r>
            <a:endParaRPr lang="en-US" sz="2800" b="1" dirty="0"/>
          </a:p>
          <a:p>
            <a:pPr marL="342900" indent="-342900"/>
            <a:r>
              <a:rPr lang="en-US" sz="2800" b="1" dirty="0" smtClean="0"/>
              <a:t>d</a:t>
            </a:r>
            <a:r>
              <a:rPr lang="en-US" sz="2800" b="1" dirty="0"/>
              <a:t>) Direction of </a:t>
            </a:r>
            <a:r>
              <a:rPr lang="en-US" sz="2800" b="1" dirty="0" smtClean="0"/>
              <a:t>tooth movement</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868362"/>
          </a:xfrm>
        </p:spPr>
        <p:txBody>
          <a:bodyPr/>
          <a:lstStyle/>
          <a:p>
            <a:r>
              <a:rPr lang="en-US" b="1" i="1" dirty="0" smtClean="0"/>
              <a:t>Finger spring</a:t>
            </a:r>
            <a:endParaRPr lang="en-US" b="1" i="1" dirty="0"/>
          </a:p>
        </p:txBody>
      </p:sp>
      <p:sp>
        <p:nvSpPr>
          <p:cNvPr id="3" name="Rectangle 2"/>
          <p:cNvSpPr/>
          <p:nvPr/>
        </p:nvSpPr>
        <p:spPr>
          <a:xfrm>
            <a:off x="152400" y="1516082"/>
            <a:ext cx="8839200" cy="4401205"/>
          </a:xfrm>
          <a:prstGeom prst="rect">
            <a:avLst/>
          </a:prstGeom>
        </p:spPr>
        <p:txBody>
          <a:bodyPr wrap="square">
            <a:spAutoFit/>
          </a:bodyPr>
          <a:lstStyle/>
          <a:p>
            <a:pPr>
              <a:buFont typeface="Arial" pitchFamily="34" charset="0"/>
              <a:buChar char="•"/>
            </a:pPr>
            <a:r>
              <a:rPr lang="en-US" sz="2800" dirty="0" smtClean="0"/>
              <a:t>Finger </a:t>
            </a:r>
            <a:r>
              <a:rPr lang="en-US" sz="2800" dirty="0"/>
              <a:t>spring is also called single cantilever spring as one end is fixed in acrylic and the other end is free </a:t>
            </a:r>
            <a:r>
              <a:rPr lang="en-US" sz="2800" dirty="0" smtClean="0"/>
              <a:t>.</a:t>
            </a:r>
          </a:p>
          <a:p>
            <a:pPr>
              <a:buFont typeface="Arial" pitchFamily="34" charset="0"/>
              <a:buChar char="•"/>
            </a:pPr>
            <a:r>
              <a:rPr lang="en-US" sz="2800" dirty="0" smtClean="0"/>
              <a:t> </a:t>
            </a:r>
            <a:r>
              <a:rPr lang="en-US" sz="2800" dirty="0"/>
              <a:t>It is constructed using 0.6mm wire </a:t>
            </a:r>
            <a:r>
              <a:rPr lang="en-US" sz="2800" dirty="0" smtClean="0"/>
              <a:t>.</a:t>
            </a:r>
          </a:p>
          <a:p>
            <a:pPr>
              <a:buFont typeface="Arial" pitchFamily="34" charset="0"/>
              <a:buChar char="•"/>
            </a:pPr>
            <a:r>
              <a:rPr lang="en-US" sz="2800" dirty="0" smtClean="0"/>
              <a:t> </a:t>
            </a:r>
            <a:r>
              <a:rPr lang="en-US" sz="2800" dirty="0"/>
              <a:t>It consist of active arm of 12-15mm length ,a helix of 3mm internal diameter and retentive arm of 4-5 mm length . </a:t>
            </a:r>
            <a:endParaRPr lang="en-US" sz="2800" dirty="0" smtClean="0"/>
          </a:p>
          <a:p>
            <a:pPr>
              <a:buFont typeface="Arial" pitchFamily="34" charset="0"/>
              <a:buChar char="•"/>
            </a:pPr>
            <a:r>
              <a:rPr lang="en-US" sz="2800" dirty="0" smtClean="0"/>
              <a:t>It </a:t>
            </a:r>
            <a:r>
              <a:rPr lang="en-US" sz="2800" dirty="0"/>
              <a:t>is used for mesio distal tooth movement when teeth are located correctly in bucco lingual </a:t>
            </a:r>
            <a:r>
              <a:rPr lang="en-US" sz="2800" dirty="0" smtClean="0"/>
              <a:t>direction i.e. teeth should be within the line of arch</a:t>
            </a:r>
          </a:p>
          <a:p>
            <a:pPr>
              <a:buFont typeface="Arial" pitchFamily="34" charset="0"/>
              <a:buChar char="•"/>
            </a:pPr>
            <a:r>
              <a:rPr lang="en-US" sz="2800" dirty="0" smtClean="0"/>
              <a:t>it </a:t>
            </a:r>
            <a:r>
              <a:rPr lang="en-US" sz="2800" dirty="0"/>
              <a:t>is activated by moving active arm toward the teeth intended to be moved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image.slidesharecdn.com/removableorthodonticappliance-150708120300-lva1-app6892/95/removable-orthodontic-appliance-39-638.jpg?cb=1436357071"/>
          <p:cNvPicPr>
            <a:picLocks noChangeAspect="1" noChangeArrowheads="1"/>
          </p:cNvPicPr>
          <p:nvPr/>
        </p:nvPicPr>
        <p:blipFill>
          <a:blip r:embed="rId2"/>
          <a:srcRect l="32284" t="48434" r="22463" b="6472"/>
          <a:stretch>
            <a:fillRect/>
          </a:stretch>
        </p:blipFill>
        <p:spPr bwMode="auto">
          <a:xfrm>
            <a:off x="1143000" y="2819400"/>
            <a:ext cx="6824133"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3048000" y="1371600"/>
            <a:ext cx="3236785" cy="769441"/>
          </a:xfrm>
          <a:prstGeom prst="rect">
            <a:avLst/>
          </a:prstGeom>
        </p:spPr>
        <p:txBody>
          <a:bodyPr wrap="none">
            <a:spAutoFit/>
          </a:bodyPr>
          <a:lstStyle/>
          <a:p>
            <a:pPr algn="ctr"/>
            <a:r>
              <a:rPr lang="en-US" sz="4400" b="1" i="1" dirty="0" smtClean="0"/>
              <a:t>Finger spring</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Content</a:t>
            </a:r>
            <a:endParaRPr lang="en-IN" dirty="0"/>
          </a:p>
        </p:txBody>
      </p:sp>
      <p:sp>
        <p:nvSpPr>
          <p:cNvPr id="3" name="Content Placeholder 2"/>
          <p:cNvSpPr>
            <a:spLocks noGrp="1"/>
          </p:cNvSpPr>
          <p:nvPr>
            <p:ph idx="1"/>
          </p:nvPr>
        </p:nvSpPr>
        <p:spPr>
          <a:xfrm>
            <a:off x="381000" y="914400"/>
            <a:ext cx="8229600" cy="5943600"/>
          </a:xfrm>
        </p:spPr>
        <p:txBody>
          <a:bodyPr>
            <a:normAutofit fontScale="92500" lnSpcReduction="10000"/>
          </a:bodyPr>
          <a:lstStyle/>
          <a:p>
            <a:r>
              <a:rPr lang="en-US" dirty="0" smtClean="0"/>
              <a:t>Definition</a:t>
            </a:r>
          </a:p>
          <a:p>
            <a:r>
              <a:rPr lang="en-US" dirty="0" smtClean="0"/>
              <a:t>Advantages of removable orthodontic appliance</a:t>
            </a:r>
          </a:p>
          <a:p>
            <a:r>
              <a:rPr lang="en-US" dirty="0" smtClean="0"/>
              <a:t>Disadvantages</a:t>
            </a:r>
          </a:p>
          <a:p>
            <a:r>
              <a:rPr lang="en-US" dirty="0" smtClean="0"/>
              <a:t>Components</a:t>
            </a:r>
          </a:p>
          <a:p>
            <a:r>
              <a:rPr lang="en-US" dirty="0" smtClean="0"/>
              <a:t>Clasps</a:t>
            </a:r>
            <a:endParaRPr lang="en-US" dirty="0"/>
          </a:p>
          <a:p>
            <a:r>
              <a:rPr lang="en-US" dirty="0" smtClean="0"/>
              <a:t>Bows</a:t>
            </a:r>
            <a:endParaRPr lang="en-US" dirty="0" smtClean="0"/>
          </a:p>
          <a:p>
            <a:r>
              <a:rPr lang="en-US" dirty="0" smtClean="0"/>
              <a:t>Springs</a:t>
            </a:r>
          </a:p>
          <a:p>
            <a:r>
              <a:rPr lang="en-US" dirty="0" smtClean="0"/>
              <a:t>Retractor</a:t>
            </a:r>
          </a:p>
          <a:p>
            <a:r>
              <a:rPr lang="en-US" dirty="0" smtClean="0"/>
              <a:t>Screws</a:t>
            </a:r>
          </a:p>
          <a:p>
            <a:r>
              <a:rPr lang="en-US" dirty="0" smtClean="0"/>
              <a:t>Base </a:t>
            </a:r>
            <a:r>
              <a:rPr lang="en-US" dirty="0" smtClean="0"/>
              <a:t>Plate</a:t>
            </a:r>
          </a:p>
          <a:p>
            <a:r>
              <a:rPr lang="en-US" dirty="0" smtClean="0"/>
              <a:t>Summary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Z spring </a:t>
            </a:r>
            <a:endParaRPr lang="en-US" b="1" i="1" dirty="0"/>
          </a:p>
        </p:txBody>
      </p:sp>
      <p:sp>
        <p:nvSpPr>
          <p:cNvPr id="3" name="Rectangle 2"/>
          <p:cNvSpPr/>
          <p:nvPr/>
        </p:nvSpPr>
        <p:spPr>
          <a:xfrm>
            <a:off x="381000" y="1143000"/>
            <a:ext cx="8077200" cy="5262979"/>
          </a:xfrm>
          <a:prstGeom prst="rect">
            <a:avLst/>
          </a:prstGeom>
        </p:spPr>
        <p:txBody>
          <a:bodyPr wrap="square">
            <a:spAutoFit/>
          </a:bodyPr>
          <a:lstStyle/>
          <a:p>
            <a:pPr>
              <a:buFont typeface="Arial" pitchFamily="34" charset="0"/>
              <a:buChar char="•"/>
            </a:pPr>
            <a:r>
              <a:rPr lang="en-US" sz="2800" dirty="0" smtClean="0"/>
              <a:t>The ‘z’ spring is also called double cantilever spring . It is made up of 0.5mm wire .</a:t>
            </a:r>
          </a:p>
          <a:p>
            <a:pPr>
              <a:buFont typeface="Arial" pitchFamily="34" charset="0"/>
              <a:buChar char="•"/>
            </a:pPr>
            <a:r>
              <a:rPr lang="en-US" sz="2800" dirty="0" smtClean="0"/>
              <a:t>It is used for labial movement of incisor and minor rotation of incisors</a:t>
            </a:r>
          </a:p>
          <a:p>
            <a:pPr>
              <a:buFont typeface="Arial" pitchFamily="34" charset="0"/>
              <a:buChar char="•"/>
            </a:pPr>
            <a:r>
              <a:rPr lang="en-US" sz="2800" dirty="0" smtClean="0"/>
              <a:t> The spring consist of two coil of very small internal diameter .</a:t>
            </a:r>
          </a:p>
          <a:p>
            <a:pPr>
              <a:buFont typeface="Arial" pitchFamily="34" charset="0"/>
              <a:buChar char="•"/>
            </a:pPr>
            <a:r>
              <a:rPr lang="en-US" sz="2800" dirty="0" smtClean="0"/>
              <a:t>it should be placed perpendicular to palatal surface of tooth . </a:t>
            </a:r>
          </a:p>
          <a:p>
            <a:pPr>
              <a:buFont typeface="Arial" pitchFamily="34" charset="0"/>
              <a:buChar char="•"/>
            </a:pPr>
            <a:r>
              <a:rPr lang="en-US" sz="2800" dirty="0" smtClean="0"/>
              <a:t>The spring can be made for movement of single incisor or two incisor .</a:t>
            </a:r>
          </a:p>
          <a:p>
            <a:pPr>
              <a:buFont typeface="Arial" pitchFamily="34" charset="0"/>
              <a:buChar char="•"/>
            </a:pPr>
            <a:r>
              <a:rPr lang="en-US" sz="2800" b="1" dirty="0" smtClean="0"/>
              <a:t> It is activated by opening helices by about 2-3 mm at a time </a:t>
            </a:r>
            <a:endParaRPr lang="en-US" sz="2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movable-orthodontic-appliance-41-638.jpg (638×479)"/>
          <p:cNvPicPr>
            <a:picLocks noChangeAspect="1" noChangeArrowheads="1"/>
          </p:cNvPicPr>
          <p:nvPr/>
        </p:nvPicPr>
        <p:blipFill>
          <a:blip r:embed="rId2"/>
          <a:srcRect l="22436" t="41753" r="23164" b="6472"/>
          <a:stretch>
            <a:fillRect/>
          </a:stretch>
        </p:blipFill>
        <p:spPr bwMode="auto">
          <a:xfrm>
            <a:off x="1524000" y="2057400"/>
            <a:ext cx="6341806" cy="32766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3429000" y="685800"/>
            <a:ext cx="2395207" cy="923330"/>
          </a:xfrm>
          <a:prstGeom prst="rect">
            <a:avLst/>
          </a:prstGeom>
        </p:spPr>
        <p:txBody>
          <a:bodyPr wrap="none">
            <a:spAutoFit/>
          </a:bodyPr>
          <a:lstStyle/>
          <a:p>
            <a:r>
              <a:rPr lang="en-US" sz="4400" b="1" i="1" dirty="0" smtClean="0"/>
              <a:t>Z</a:t>
            </a:r>
            <a:r>
              <a:rPr lang="en-US" b="1" i="1" dirty="0" smtClean="0"/>
              <a:t>  </a:t>
            </a:r>
            <a:r>
              <a:rPr lang="en-US" sz="5400" b="1" i="1" dirty="0" smtClean="0"/>
              <a:t>spring</a:t>
            </a:r>
            <a:r>
              <a:rPr lang="en-US" b="1" i="1" dirty="0" smtClean="0"/>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i="1" dirty="0" smtClean="0"/>
              <a:t>Coffin spring</a:t>
            </a:r>
            <a:endParaRPr lang="en-US" b="1" i="1" dirty="0"/>
          </a:p>
        </p:txBody>
      </p:sp>
      <p:sp>
        <p:nvSpPr>
          <p:cNvPr id="3" name="Rectangle 2"/>
          <p:cNvSpPr/>
          <p:nvPr/>
        </p:nvSpPr>
        <p:spPr>
          <a:xfrm>
            <a:off x="457200" y="990600"/>
            <a:ext cx="8001000" cy="4401205"/>
          </a:xfrm>
          <a:prstGeom prst="rect">
            <a:avLst/>
          </a:prstGeom>
        </p:spPr>
        <p:txBody>
          <a:bodyPr wrap="square">
            <a:spAutoFit/>
          </a:bodyPr>
          <a:lstStyle/>
          <a:p>
            <a:pPr>
              <a:buFont typeface="Arial" pitchFamily="34" charset="0"/>
              <a:buChar char="•"/>
            </a:pPr>
            <a:r>
              <a:rPr lang="en-US" sz="2800" dirty="0" smtClean="0"/>
              <a:t>The spring was introduced by Walter Coffin</a:t>
            </a:r>
          </a:p>
          <a:p>
            <a:pPr>
              <a:buFont typeface="Arial" pitchFamily="34" charset="0"/>
              <a:buChar char="•"/>
            </a:pPr>
            <a:r>
              <a:rPr lang="en-US" sz="2800" dirty="0" smtClean="0"/>
              <a:t>It is made of 1.2mm wire .</a:t>
            </a:r>
          </a:p>
          <a:p>
            <a:pPr>
              <a:buFont typeface="Arial" pitchFamily="34" charset="0"/>
              <a:buChar char="•"/>
            </a:pPr>
            <a:r>
              <a:rPr lang="en-US" sz="2800" dirty="0" smtClean="0"/>
              <a:t> It consist of a u or omega shaped wire placed in the midpalatal region with retentive arm incorporated in base plates .</a:t>
            </a:r>
          </a:p>
          <a:p>
            <a:pPr>
              <a:buFont typeface="Arial" pitchFamily="34" charset="0"/>
              <a:buChar char="•"/>
            </a:pPr>
            <a:r>
              <a:rPr lang="en-US" sz="2800" dirty="0" smtClean="0"/>
              <a:t>it gains retention by adams clasp in first molar and on first premolar  .</a:t>
            </a:r>
          </a:p>
          <a:p>
            <a:pPr>
              <a:buFont typeface="Arial" pitchFamily="34" charset="0"/>
              <a:buChar char="•"/>
            </a:pPr>
            <a:r>
              <a:rPr lang="en-US" sz="2800" dirty="0" smtClean="0"/>
              <a:t>it is used in slow dentoalveolar arch expansion in patient with upper arch constriction or in unilateral crossbite.</a:t>
            </a: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image.slidesharecdn.com/removableorthodonticappliance-150708120300-lva1-app6892/95/removable-orthodontic-appliance-43-638.jpg?cb=1436357071"/>
          <p:cNvPicPr>
            <a:picLocks noChangeAspect="1" noChangeArrowheads="1"/>
          </p:cNvPicPr>
          <p:nvPr/>
        </p:nvPicPr>
        <p:blipFill>
          <a:blip r:embed="rId2"/>
          <a:srcRect l="25078" t="40083" r="21003" b="6472"/>
          <a:stretch>
            <a:fillRect/>
          </a:stretch>
        </p:blipFill>
        <p:spPr bwMode="auto">
          <a:xfrm>
            <a:off x="990600" y="2590800"/>
            <a:ext cx="7000875" cy="37338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2133600" y="762000"/>
            <a:ext cx="4231479" cy="1015663"/>
          </a:xfrm>
          <a:prstGeom prst="rect">
            <a:avLst/>
          </a:prstGeom>
        </p:spPr>
        <p:txBody>
          <a:bodyPr wrap="none">
            <a:spAutoFit/>
          </a:bodyPr>
          <a:lstStyle/>
          <a:p>
            <a:r>
              <a:rPr lang="en-US" sz="6000" b="1" i="1" dirty="0" smtClean="0"/>
              <a:t>Coffin spring</a:t>
            </a:r>
            <a:endParaRPr lang="en-US" sz="6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b="1" i="1" dirty="0" smtClean="0"/>
              <a:t>Canine retractors</a:t>
            </a:r>
            <a:endParaRPr lang="en-US" b="1" i="1" dirty="0"/>
          </a:p>
        </p:txBody>
      </p:sp>
      <p:sp>
        <p:nvSpPr>
          <p:cNvPr id="3" name="Rectangle 2"/>
          <p:cNvSpPr/>
          <p:nvPr/>
        </p:nvSpPr>
        <p:spPr>
          <a:xfrm>
            <a:off x="304800" y="914400"/>
            <a:ext cx="8153400" cy="5693866"/>
          </a:xfrm>
          <a:prstGeom prst="rect">
            <a:avLst/>
          </a:prstGeom>
        </p:spPr>
        <p:txBody>
          <a:bodyPr wrap="square">
            <a:spAutoFit/>
          </a:bodyPr>
          <a:lstStyle/>
          <a:p>
            <a:r>
              <a:rPr lang="en-US" sz="2800" dirty="0" smtClean="0"/>
              <a:t>Canine retractors are springs that are used to move canine in a distal direction . </a:t>
            </a:r>
          </a:p>
          <a:p>
            <a:endParaRPr lang="en-US" sz="2800" dirty="0" smtClean="0"/>
          </a:p>
          <a:p>
            <a:r>
              <a:rPr lang="en-US" sz="2800" dirty="0" smtClean="0"/>
              <a:t>classification of canine retractors </a:t>
            </a:r>
          </a:p>
          <a:p>
            <a:endParaRPr lang="en-US" sz="2800" dirty="0" smtClean="0"/>
          </a:p>
          <a:p>
            <a:pPr marL="514350" indent="-514350">
              <a:buAutoNum type="alphaLcParenR"/>
            </a:pPr>
            <a:r>
              <a:rPr lang="en-US" sz="2800" dirty="0" smtClean="0"/>
              <a:t>Based on their location – 1. buccal canine retractor    2.palatal canine retractor</a:t>
            </a:r>
          </a:p>
          <a:p>
            <a:pPr marL="514350" indent="-514350"/>
            <a:endParaRPr lang="en-US" sz="2800" dirty="0" smtClean="0"/>
          </a:p>
          <a:p>
            <a:pPr marL="514350" indent="-514350"/>
            <a:r>
              <a:rPr lang="en-US" sz="2800" dirty="0" smtClean="0"/>
              <a:t> b) Based on the presence of helix or loop – 1.canine retractor with helix   2.canine retractor with loop</a:t>
            </a:r>
          </a:p>
          <a:p>
            <a:pPr marL="514350" indent="-514350"/>
            <a:endParaRPr lang="en-US" sz="2800" dirty="0" smtClean="0"/>
          </a:p>
          <a:p>
            <a:pPr marL="514350" indent="-514350"/>
            <a:r>
              <a:rPr lang="en-US" sz="2800" dirty="0" smtClean="0"/>
              <a:t> c) Based on their mode of action-  1.push type  2.pull type</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U loop canine retractor</a:t>
            </a:r>
            <a:endParaRPr lang="en-US" b="1" i="1" dirty="0"/>
          </a:p>
        </p:txBody>
      </p:sp>
      <p:sp>
        <p:nvSpPr>
          <p:cNvPr id="3" name="Rectangle 2"/>
          <p:cNvSpPr/>
          <p:nvPr/>
        </p:nvSpPr>
        <p:spPr>
          <a:xfrm>
            <a:off x="457200" y="1371600"/>
            <a:ext cx="8001000" cy="4832092"/>
          </a:xfrm>
          <a:prstGeom prst="rect">
            <a:avLst/>
          </a:prstGeom>
        </p:spPr>
        <p:txBody>
          <a:bodyPr wrap="square">
            <a:spAutoFit/>
          </a:bodyPr>
          <a:lstStyle/>
          <a:p>
            <a:pPr>
              <a:buFont typeface="Arial" pitchFamily="34" charset="0"/>
              <a:buChar char="•"/>
            </a:pPr>
            <a:r>
              <a:rPr lang="en-US" sz="2800" dirty="0" smtClean="0"/>
              <a:t>It is made up of 0.6 or 0.7 mm wire .</a:t>
            </a:r>
          </a:p>
          <a:p>
            <a:pPr>
              <a:buFont typeface="Arial" pitchFamily="34" charset="0"/>
              <a:buChar char="•"/>
            </a:pPr>
            <a:r>
              <a:rPr lang="en-US" sz="2800" dirty="0" smtClean="0"/>
              <a:t> It consist of u loop , an active arm and a retentive arm that is distal .</a:t>
            </a:r>
          </a:p>
          <a:p>
            <a:pPr>
              <a:buFont typeface="Arial" pitchFamily="34" charset="0"/>
              <a:buChar char="•"/>
            </a:pPr>
            <a:r>
              <a:rPr lang="en-US" sz="2800" dirty="0" smtClean="0"/>
              <a:t>The base of the U loop should be 2-3mm below  the cervical margin </a:t>
            </a:r>
          </a:p>
          <a:p>
            <a:pPr>
              <a:buFont typeface="Arial" pitchFamily="34" charset="0"/>
              <a:buChar char="•"/>
            </a:pPr>
            <a:r>
              <a:rPr lang="en-US" sz="2800" dirty="0" smtClean="0"/>
              <a:t>The </a:t>
            </a:r>
            <a:r>
              <a:rPr lang="en-US" sz="2800" dirty="0" err="1" smtClean="0"/>
              <a:t>mesial</a:t>
            </a:r>
            <a:r>
              <a:rPr lang="en-US" sz="2800" dirty="0" smtClean="0"/>
              <a:t> arm of U loop is bent at right angles and adapted around the canine</a:t>
            </a:r>
          </a:p>
          <a:p>
            <a:pPr>
              <a:buFont typeface="Arial" pitchFamily="34" charset="0"/>
              <a:buChar char="•"/>
            </a:pPr>
            <a:r>
              <a:rPr lang="en-US" sz="2800" dirty="0" smtClean="0"/>
              <a:t> It is used when minimum retraction of 1-2mm is required . It is activated by closing loop by 1-2mm or cutting the free end of active arm by 2mm and readapting.</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movable-orthodontic-appliance-45-638.jpg (638×479)"/>
          <p:cNvPicPr>
            <a:picLocks noChangeAspect="1" noChangeArrowheads="1"/>
          </p:cNvPicPr>
          <p:nvPr/>
        </p:nvPicPr>
        <p:blipFill>
          <a:blip r:embed="rId2"/>
          <a:srcRect l="13793" t="38228" r="13471" b="9812"/>
          <a:stretch>
            <a:fillRect/>
          </a:stretch>
        </p:blipFill>
        <p:spPr bwMode="auto">
          <a:xfrm>
            <a:off x="759823" y="2133600"/>
            <a:ext cx="7469777" cy="35814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2057400" y="685800"/>
            <a:ext cx="5099216" cy="707886"/>
          </a:xfrm>
          <a:prstGeom prst="rect">
            <a:avLst/>
          </a:prstGeom>
        </p:spPr>
        <p:txBody>
          <a:bodyPr wrap="none">
            <a:spAutoFit/>
          </a:bodyPr>
          <a:lstStyle/>
          <a:p>
            <a:pPr algn="ctr"/>
            <a:r>
              <a:rPr lang="en-US" sz="4000" b="1" i="1" dirty="0" smtClean="0"/>
              <a:t>U loop canine retractor</a:t>
            </a:r>
            <a:endParaRPr lang="en-US" sz="4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i="1" dirty="0" smtClean="0"/>
              <a:t>Helical canine retractor</a:t>
            </a:r>
            <a:endParaRPr lang="en-US" b="1" i="1" dirty="0"/>
          </a:p>
        </p:txBody>
      </p:sp>
      <p:sp>
        <p:nvSpPr>
          <p:cNvPr id="3" name="Rectangle 2"/>
          <p:cNvSpPr/>
          <p:nvPr/>
        </p:nvSpPr>
        <p:spPr>
          <a:xfrm>
            <a:off x="457200" y="990600"/>
            <a:ext cx="8382000" cy="4401205"/>
          </a:xfrm>
          <a:prstGeom prst="rect">
            <a:avLst/>
          </a:prstGeom>
        </p:spPr>
        <p:txBody>
          <a:bodyPr wrap="square">
            <a:spAutoFit/>
          </a:bodyPr>
          <a:lstStyle/>
          <a:p>
            <a:pPr>
              <a:buFont typeface="Arial" pitchFamily="34" charset="0"/>
              <a:buChar char="•"/>
            </a:pPr>
            <a:r>
              <a:rPr lang="en-US" sz="2800" dirty="0" smtClean="0"/>
              <a:t>It is also called reverse loop canine retractor and is made of 0.6 mm wire .</a:t>
            </a:r>
          </a:p>
          <a:p>
            <a:pPr>
              <a:buFont typeface="Arial" pitchFamily="34" charset="0"/>
              <a:buChar char="•"/>
            </a:pPr>
            <a:r>
              <a:rPr lang="en-US" sz="2800" dirty="0" smtClean="0"/>
              <a:t> It consist of a coil of 3mm diameter , an active arm and a retentive arm . </a:t>
            </a:r>
          </a:p>
          <a:p>
            <a:pPr>
              <a:buFont typeface="Arial" pitchFamily="34" charset="0"/>
              <a:buChar char="•"/>
            </a:pPr>
            <a:r>
              <a:rPr lang="en-US" sz="2800" dirty="0" smtClean="0"/>
              <a:t>The </a:t>
            </a:r>
            <a:r>
              <a:rPr lang="en-US" sz="2800" dirty="0" err="1" smtClean="0"/>
              <a:t>mesial</a:t>
            </a:r>
            <a:r>
              <a:rPr lang="en-US" sz="2800" dirty="0" smtClean="0"/>
              <a:t> arm is adapted between the premolar ,the distal arm is active and it bend at the right angle to engage the canine below the height of contour, the coil is placed 3-4 mm below the gingival margin </a:t>
            </a:r>
          </a:p>
          <a:p>
            <a:pPr>
              <a:buFont typeface="Arial" pitchFamily="34" charset="0"/>
              <a:buChar char="•"/>
            </a:pPr>
            <a:r>
              <a:rPr lang="en-US" sz="2800" dirty="0" smtClean="0"/>
              <a:t>It is activated by opening helix by 1mm or by cutting 1mm of free end and readapting it around the canine .</a:t>
            </a: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image.slidesharecdn.com/removableorthodonticappliance-150708120300-lva1-app6892/95/removable-orthodontic-appliance-46-638.jpg?cb=1436357071"/>
          <p:cNvPicPr>
            <a:picLocks noChangeAspect="1" noChangeArrowheads="1"/>
          </p:cNvPicPr>
          <p:nvPr/>
        </p:nvPicPr>
        <p:blipFill>
          <a:blip r:embed="rId2"/>
          <a:srcRect l="20333" t="43215" r="23289" b="14663"/>
          <a:stretch>
            <a:fillRect/>
          </a:stretch>
        </p:blipFill>
        <p:spPr bwMode="auto">
          <a:xfrm>
            <a:off x="914400" y="2819400"/>
            <a:ext cx="7275871" cy="30480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1676400" y="914400"/>
            <a:ext cx="6130589" cy="830997"/>
          </a:xfrm>
          <a:prstGeom prst="rect">
            <a:avLst/>
          </a:prstGeom>
        </p:spPr>
        <p:txBody>
          <a:bodyPr wrap="none">
            <a:spAutoFit/>
          </a:bodyPr>
          <a:lstStyle/>
          <a:p>
            <a:r>
              <a:rPr lang="en-US" sz="4800" b="1" i="1" dirty="0" smtClean="0"/>
              <a:t>Helical canine retractor</a:t>
            </a:r>
            <a:endParaRPr lang="en-US" sz="4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762000"/>
          </a:xfrm>
        </p:spPr>
        <p:txBody>
          <a:bodyPr>
            <a:normAutofit/>
          </a:bodyPr>
          <a:lstStyle/>
          <a:p>
            <a:r>
              <a:rPr lang="en-US" sz="3200" b="1" i="1" u="sng" dirty="0" smtClean="0"/>
              <a:t>Buccal canine retractor</a:t>
            </a:r>
            <a:endParaRPr lang="en-US" sz="3200" b="1" i="1" u="sng" dirty="0"/>
          </a:p>
        </p:txBody>
      </p:sp>
      <p:sp>
        <p:nvSpPr>
          <p:cNvPr id="3" name="Rectangle 2"/>
          <p:cNvSpPr/>
          <p:nvPr/>
        </p:nvSpPr>
        <p:spPr>
          <a:xfrm>
            <a:off x="381000" y="609600"/>
            <a:ext cx="8763000" cy="5693866"/>
          </a:xfrm>
          <a:prstGeom prst="rect">
            <a:avLst/>
          </a:prstGeom>
        </p:spPr>
        <p:txBody>
          <a:bodyPr wrap="square">
            <a:spAutoFit/>
          </a:bodyPr>
          <a:lstStyle/>
          <a:p>
            <a:r>
              <a:rPr lang="en-US" sz="2800" dirty="0" smtClean="0"/>
              <a:t>It is indicated in bucally placed canine and canines placed high in the vestibule . They are used to move canine in distal as well as palatal direction . It consist of a coil of 3mm diameter , an active arm and a retentive arm . </a:t>
            </a:r>
          </a:p>
          <a:p>
            <a:r>
              <a:rPr lang="en-US" sz="2800" dirty="0" smtClean="0"/>
              <a:t>Buccal canine retractor are of two types –</a:t>
            </a:r>
          </a:p>
          <a:p>
            <a:r>
              <a:rPr lang="en-US" sz="2800" dirty="0" smtClean="0"/>
              <a:t>		supported</a:t>
            </a:r>
          </a:p>
          <a:p>
            <a:r>
              <a:rPr lang="en-US" sz="2800" dirty="0" smtClean="0"/>
              <a:t>		self supported </a:t>
            </a:r>
          </a:p>
          <a:p>
            <a:r>
              <a:rPr lang="en-US" sz="2800" dirty="0" smtClean="0"/>
              <a:t>Self supported are made of thicker gauge wire(0.7mm) so that the spring can support itself </a:t>
            </a:r>
            <a:r>
              <a:rPr lang="en-US" sz="2800" dirty="0" err="1" smtClean="0"/>
              <a:t>and.Supported</a:t>
            </a:r>
            <a:r>
              <a:rPr lang="en-US" sz="2800" dirty="0" smtClean="0"/>
              <a:t> are made of thinner gauge wire (0.5mm) thus they are more flexible and mechanically efficient</a:t>
            </a:r>
          </a:p>
          <a:p>
            <a:pPr>
              <a:buFont typeface="Arial" pitchFamily="34" charset="0"/>
              <a:buChar char="•"/>
            </a:pPr>
            <a:r>
              <a:rPr lang="en-US" sz="2800" dirty="0" smtClean="0"/>
              <a:t>Activation closing the helix 1mm at a time while supported canine retracter can be activated 2 mm at a time</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t>Definition</a:t>
            </a:r>
            <a:endParaRPr lang="en-US" b="1" i="1" dirty="0"/>
          </a:p>
        </p:txBody>
      </p:sp>
      <p:sp>
        <p:nvSpPr>
          <p:cNvPr id="5" name="Rectangle 4"/>
          <p:cNvSpPr/>
          <p:nvPr/>
        </p:nvSpPr>
        <p:spPr>
          <a:xfrm>
            <a:off x="533400" y="1371600"/>
            <a:ext cx="8077200" cy="3477875"/>
          </a:xfrm>
          <a:prstGeom prst="rect">
            <a:avLst/>
          </a:prstGeom>
        </p:spPr>
        <p:txBody>
          <a:bodyPr wrap="square">
            <a:spAutoFit/>
          </a:bodyPr>
          <a:lstStyle/>
          <a:p>
            <a:r>
              <a:rPr lang="en-US" sz="4400" dirty="0" smtClean="0"/>
              <a:t> </a:t>
            </a:r>
            <a:r>
              <a:rPr lang="en-US" sz="4400" dirty="0"/>
              <a:t>Removable orthodontics appliances refers to those devices that can be inserted into and removed from the oral cavity by the patient will .</a:t>
            </a:r>
          </a:p>
        </p:txBody>
      </p:sp>
      <p:pic>
        <p:nvPicPr>
          <p:cNvPr id="11266" name="Picture 2" descr="https://image.slidesharecdn.com/removableorthodonticappliance-150708120300-lva1-app6892/95/removable-orthodontic-appliance-2-638.jpg?cb=1436357071"/>
          <p:cNvPicPr>
            <a:picLocks noChangeAspect="1" noChangeArrowheads="1"/>
          </p:cNvPicPr>
          <p:nvPr/>
        </p:nvPicPr>
        <p:blipFill>
          <a:blip r:embed="rId2"/>
          <a:srcRect l="15525" t="31018" r="16553" b="12116"/>
          <a:stretch>
            <a:fillRect/>
          </a:stretch>
        </p:blipFill>
        <p:spPr bwMode="auto">
          <a:xfrm>
            <a:off x="4592782" y="4114800"/>
            <a:ext cx="3636818"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emovable-orthodontic-appliance-47-638.jpg (638×479)"/>
          <p:cNvPicPr>
            <a:picLocks noChangeAspect="1" noChangeArrowheads="1"/>
          </p:cNvPicPr>
          <p:nvPr/>
        </p:nvPicPr>
        <p:blipFill>
          <a:blip r:embed="rId2"/>
          <a:srcRect l="22654" t="62502" r="22529" b="2830"/>
          <a:stretch>
            <a:fillRect/>
          </a:stretch>
        </p:blipFill>
        <p:spPr bwMode="auto">
          <a:xfrm>
            <a:off x="1143000" y="1905000"/>
            <a:ext cx="6553200" cy="3733800"/>
          </a:xfrm>
          <a:prstGeom prst="rect">
            <a:avLst/>
          </a:prstGeom>
          <a:ln w="88900" cap="sq" cmpd="thickThin">
            <a:solidFill>
              <a:srgbClr val="000000"/>
            </a:solidFill>
            <a:prstDash val="solid"/>
            <a:miter lim="800000"/>
          </a:ln>
          <a:effectLst>
            <a:innerShdw blurRad="76200">
              <a:srgbClr val="000000"/>
            </a:innerShdw>
          </a:effectLst>
        </p:spPr>
      </p:pic>
      <p:sp>
        <p:nvSpPr>
          <p:cNvPr id="4" name="Title 3"/>
          <p:cNvSpPr>
            <a:spLocks noGrp="1"/>
          </p:cNvSpPr>
          <p:nvPr>
            <p:ph type="title"/>
          </p:nvPr>
        </p:nvSpPr>
        <p:spPr/>
        <p:txBody>
          <a:bodyPr/>
          <a:lstStyle/>
          <a:p>
            <a:r>
              <a:rPr lang="en-US" b="1" i="1" dirty="0" smtClean="0"/>
              <a:t>Buccal canine retractor</a:t>
            </a:r>
            <a:endParaRPr lang="en-US" b="1"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Palatal canine retractor</a:t>
            </a:r>
            <a:endParaRPr lang="en-US" b="1" i="1" dirty="0"/>
          </a:p>
        </p:txBody>
      </p:sp>
      <p:sp>
        <p:nvSpPr>
          <p:cNvPr id="3" name="Rectangle 2"/>
          <p:cNvSpPr/>
          <p:nvPr/>
        </p:nvSpPr>
        <p:spPr>
          <a:xfrm>
            <a:off x="457200" y="1676400"/>
            <a:ext cx="8153400" cy="3108543"/>
          </a:xfrm>
          <a:prstGeom prst="rect">
            <a:avLst/>
          </a:prstGeom>
        </p:spPr>
        <p:txBody>
          <a:bodyPr wrap="square">
            <a:spAutoFit/>
          </a:bodyPr>
          <a:lstStyle/>
          <a:p>
            <a:pPr>
              <a:buFont typeface="Arial" pitchFamily="34" charset="0"/>
              <a:buChar char="•"/>
            </a:pPr>
            <a:r>
              <a:rPr lang="en-US" sz="2800" dirty="0" smtClean="0"/>
              <a:t>It is made up of 0.6mm wire . </a:t>
            </a:r>
          </a:p>
          <a:p>
            <a:pPr>
              <a:buFont typeface="Arial" pitchFamily="34" charset="0"/>
              <a:buChar char="•"/>
            </a:pPr>
            <a:r>
              <a:rPr lang="en-US" sz="2800" dirty="0" smtClean="0"/>
              <a:t>It consist of coil of 3mm diameter , an active arm and a guide arm .</a:t>
            </a:r>
          </a:p>
          <a:p>
            <a:pPr>
              <a:buFont typeface="Arial" pitchFamily="34" charset="0"/>
              <a:buChar char="•"/>
            </a:pPr>
            <a:r>
              <a:rPr lang="en-US" sz="2800" dirty="0" smtClean="0"/>
              <a:t>The active arm is placed </a:t>
            </a:r>
            <a:r>
              <a:rPr lang="en-US" sz="2800" dirty="0" err="1" smtClean="0"/>
              <a:t>mesial</a:t>
            </a:r>
            <a:r>
              <a:rPr lang="en-US" sz="2800" dirty="0" smtClean="0"/>
              <a:t> to canine </a:t>
            </a:r>
          </a:p>
          <a:p>
            <a:pPr>
              <a:buFont typeface="Arial" pitchFamily="34" charset="0"/>
              <a:buChar char="•"/>
            </a:pPr>
            <a:r>
              <a:rPr lang="en-US" sz="2800" dirty="0" smtClean="0"/>
              <a:t>The helix is placed along the long axis of canine </a:t>
            </a:r>
          </a:p>
          <a:p>
            <a:pPr>
              <a:buFont typeface="Arial" pitchFamily="34" charset="0"/>
              <a:buChar char="•"/>
            </a:pPr>
            <a:r>
              <a:rPr lang="en-US" sz="2800" dirty="0" smtClean="0"/>
              <a:t> It is indicated in canine that are palatally placed . Activation is done by opening the helix 2mm at a time .</a:t>
            </a:r>
            <a:endParaRPr lang="en-U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movable-orthodontic-appliance-48-638.jpg (638×479)"/>
          <p:cNvPicPr>
            <a:picLocks noChangeAspect="1" noChangeArrowheads="1"/>
          </p:cNvPicPr>
          <p:nvPr/>
        </p:nvPicPr>
        <p:blipFill>
          <a:blip r:embed="rId2"/>
          <a:srcRect l="29935" t="33914" r="28951" b="10021"/>
          <a:stretch>
            <a:fillRect/>
          </a:stretch>
        </p:blipFill>
        <p:spPr bwMode="auto">
          <a:xfrm>
            <a:off x="1371600" y="2474323"/>
            <a:ext cx="6019800" cy="3697877"/>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1905000" y="914400"/>
            <a:ext cx="5213094" cy="707886"/>
          </a:xfrm>
          <a:prstGeom prst="rect">
            <a:avLst/>
          </a:prstGeom>
        </p:spPr>
        <p:txBody>
          <a:bodyPr wrap="none">
            <a:spAutoFit/>
          </a:bodyPr>
          <a:lstStyle/>
          <a:p>
            <a:r>
              <a:rPr lang="en-US" sz="4000" b="1" i="1" dirty="0" smtClean="0"/>
              <a:t>Palatal canine retractor</a:t>
            </a:r>
            <a:endParaRPr lang="en-US" sz="4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i="1" dirty="0" smtClean="0"/>
              <a:t> Screws </a:t>
            </a:r>
            <a:endParaRPr lang="en-US" b="1" i="1" dirty="0"/>
          </a:p>
        </p:txBody>
      </p:sp>
      <p:sp>
        <p:nvSpPr>
          <p:cNvPr id="3" name="Rectangle 2"/>
          <p:cNvSpPr/>
          <p:nvPr/>
        </p:nvSpPr>
        <p:spPr>
          <a:xfrm>
            <a:off x="457200" y="1219200"/>
            <a:ext cx="8229600" cy="4832092"/>
          </a:xfrm>
          <a:prstGeom prst="rect">
            <a:avLst/>
          </a:prstGeom>
        </p:spPr>
        <p:txBody>
          <a:bodyPr wrap="square">
            <a:spAutoFit/>
          </a:bodyPr>
          <a:lstStyle/>
          <a:p>
            <a:pPr>
              <a:buFont typeface="Arial" pitchFamily="34" charset="0"/>
              <a:buChar char="•"/>
            </a:pPr>
            <a:r>
              <a:rPr lang="en-US" sz="2800" dirty="0" smtClean="0"/>
              <a:t>Screw are active component that can be incorporated in a removable appliance . </a:t>
            </a:r>
          </a:p>
          <a:p>
            <a:pPr>
              <a:buFont typeface="Arial" pitchFamily="34" charset="0"/>
              <a:buChar char="•"/>
            </a:pPr>
            <a:r>
              <a:rPr lang="en-US" sz="2800" dirty="0" smtClean="0"/>
              <a:t>Screw can be activated by the patient at regular intervals using a key .</a:t>
            </a:r>
          </a:p>
          <a:p>
            <a:endParaRPr lang="en-US" sz="2800" dirty="0" smtClean="0"/>
          </a:p>
          <a:p>
            <a:pPr>
              <a:buFont typeface="Arial" pitchFamily="34" charset="0"/>
              <a:buChar char="•"/>
            </a:pPr>
            <a:r>
              <a:rPr lang="en-US" sz="2800" dirty="0" smtClean="0"/>
              <a:t> Removable appliances having a screw usually consist of split acrylic plate and adams clasps on the posterior teeth.</a:t>
            </a:r>
          </a:p>
          <a:p>
            <a:pPr>
              <a:buFont typeface="Arial" pitchFamily="34" charset="0"/>
              <a:buChar char="•"/>
            </a:pPr>
            <a:r>
              <a:rPr lang="en-US" sz="2800" dirty="0" smtClean="0"/>
              <a:t> The screw is placed connecting the split acrylic plate .</a:t>
            </a:r>
          </a:p>
          <a:p>
            <a:r>
              <a:rPr lang="en-US" sz="2800" dirty="0" smtClean="0"/>
              <a:t/>
            </a:r>
            <a:br>
              <a:rPr lang="en-US" sz="2800" dirty="0" smtClean="0"/>
            </a:br>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removable-orthodontic-appliance-49-638.jpg (638×479)"/>
          <p:cNvPicPr>
            <a:picLocks noChangeAspect="1" noChangeArrowheads="1"/>
          </p:cNvPicPr>
          <p:nvPr/>
        </p:nvPicPr>
        <p:blipFill>
          <a:blip r:embed="rId2"/>
          <a:srcRect t="45094" r="940" b="4802"/>
          <a:stretch>
            <a:fillRect/>
          </a:stretch>
        </p:blipFill>
        <p:spPr bwMode="auto">
          <a:xfrm>
            <a:off x="152400" y="1600200"/>
            <a:ext cx="8991600" cy="44958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3657600" y="304800"/>
            <a:ext cx="2218877" cy="830997"/>
          </a:xfrm>
          <a:prstGeom prst="rect">
            <a:avLst/>
          </a:prstGeom>
        </p:spPr>
        <p:txBody>
          <a:bodyPr wrap="none">
            <a:spAutoFit/>
          </a:bodyPr>
          <a:lstStyle/>
          <a:p>
            <a:r>
              <a:rPr lang="en-US" sz="4800" b="1" i="1" dirty="0" smtClean="0"/>
              <a:t> Screws </a:t>
            </a:r>
            <a:endParaRPr lang="en-US" sz="4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38200"/>
            <a:ext cx="8458200" cy="4524315"/>
          </a:xfrm>
          <a:prstGeom prst="rect">
            <a:avLst/>
          </a:prstGeom>
        </p:spPr>
        <p:txBody>
          <a:bodyPr wrap="square">
            <a:spAutoFit/>
          </a:bodyPr>
          <a:lstStyle/>
          <a:p>
            <a:r>
              <a:rPr lang="en-US" sz="3200" dirty="0" smtClean="0">
                <a:solidFill>
                  <a:schemeClr val="tx2"/>
                </a:solidFill>
              </a:rPr>
              <a:t>Screw can bring about three types of movement :- </a:t>
            </a:r>
          </a:p>
          <a:p>
            <a:endParaRPr lang="en-US" sz="2800" dirty="0" smtClean="0"/>
          </a:p>
          <a:p>
            <a:r>
              <a:rPr lang="en-US" sz="2800" dirty="0" smtClean="0"/>
              <a:t>(a) expansion of arch .</a:t>
            </a:r>
          </a:p>
          <a:p>
            <a:r>
              <a:rPr lang="en-US" sz="2800" dirty="0" smtClean="0"/>
              <a:t> </a:t>
            </a:r>
          </a:p>
          <a:p>
            <a:r>
              <a:rPr lang="en-US" sz="2800" dirty="0" smtClean="0"/>
              <a:t>(b) movement of one or a group of teeth in a buccal or labial direction .</a:t>
            </a:r>
          </a:p>
          <a:p>
            <a:endParaRPr lang="en-US" sz="2800" dirty="0" smtClean="0"/>
          </a:p>
          <a:p>
            <a:r>
              <a:rPr lang="en-US" sz="2800" dirty="0" smtClean="0"/>
              <a:t> (c) movement of one or more teeth in a distal or mesial direction</a:t>
            </a: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Base plate</a:t>
            </a:r>
            <a:endParaRPr lang="en-US" b="1" i="1" dirty="0"/>
          </a:p>
        </p:txBody>
      </p:sp>
      <p:sp>
        <p:nvSpPr>
          <p:cNvPr id="3" name="Rectangle 2"/>
          <p:cNvSpPr/>
          <p:nvPr/>
        </p:nvSpPr>
        <p:spPr>
          <a:xfrm>
            <a:off x="457200" y="1676400"/>
            <a:ext cx="8229600" cy="1815882"/>
          </a:xfrm>
          <a:prstGeom prst="rect">
            <a:avLst/>
          </a:prstGeom>
        </p:spPr>
        <p:txBody>
          <a:bodyPr wrap="square">
            <a:spAutoFit/>
          </a:bodyPr>
          <a:lstStyle/>
          <a:p>
            <a:r>
              <a:rPr lang="en-US" sz="2800" dirty="0" smtClean="0"/>
              <a:t>The bulk of removable appliance is made of the acrylic base plate . The prime function of the base plate is to incorporate all the components together into the single function unit .</a:t>
            </a:r>
            <a:endParaRPr lang="en-US" sz="2800" dirty="0"/>
          </a:p>
        </p:txBody>
      </p:sp>
      <p:pic>
        <p:nvPicPr>
          <p:cNvPr id="63490" name="Picture 2" descr="removable-orthodontic-appliance-52-638.jpg (638×479)"/>
          <p:cNvPicPr>
            <a:picLocks noChangeAspect="1" noChangeArrowheads="1"/>
          </p:cNvPicPr>
          <p:nvPr/>
        </p:nvPicPr>
        <p:blipFill>
          <a:blip r:embed="rId2"/>
          <a:srcRect l="20063" t="33403" r="10972" b="4802"/>
          <a:stretch>
            <a:fillRect/>
          </a:stretch>
        </p:blipFill>
        <p:spPr bwMode="auto">
          <a:xfrm>
            <a:off x="2667000" y="3200400"/>
            <a:ext cx="5486399" cy="33528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Uses of base plates in removable appliances :</a:t>
            </a:r>
            <a:endParaRPr lang="en-US" b="1" i="1" dirty="0"/>
          </a:p>
        </p:txBody>
      </p:sp>
      <p:sp>
        <p:nvSpPr>
          <p:cNvPr id="3" name="Rectangle 2"/>
          <p:cNvSpPr/>
          <p:nvPr/>
        </p:nvSpPr>
        <p:spPr>
          <a:xfrm>
            <a:off x="533400" y="1981200"/>
            <a:ext cx="8153400" cy="3970318"/>
          </a:xfrm>
          <a:prstGeom prst="rect">
            <a:avLst/>
          </a:prstGeom>
        </p:spPr>
        <p:txBody>
          <a:bodyPr wrap="square">
            <a:spAutoFit/>
          </a:bodyPr>
          <a:lstStyle/>
          <a:p>
            <a:pPr marL="457200" indent="-457200">
              <a:buAutoNum type="alphaLcParenBoth"/>
            </a:pPr>
            <a:r>
              <a:rPr lang="en-US" sz="2800" dirty="0" smtClean="0"/>
              <a:t>The base plate unites all the components of the appliance into one unit .</a:t>
            </a:r>
          </a:p>
          <a:p>
            <a:pPr marL="457200" indent="-457200"/>
            <a:r>
              <a:rPr lang="en-US" sz="2800" dirty="0" smtClean="0"/>
              <a:t> (b) Helps in anchoring the appliance in place .</a:t>
            </a:r>
          </a:p>
          <a:p>
            <a:pPr marL="457200" indent="-457200"/>
            <a:r>
              <a:rPr lang="en-US" sz="2800" dirty="0" smtClean="0"/>
              <a:t> (c) It provides support for the wire components .</a:t>
            </a:r>
          </a:p>
          <a:p>
            <a:pPr marL="457200" indent="-457200"/>
            <a:r>
              <a:rPr lang="en-US" sz="2800" dirty="0" smtClean="0"/>
              <a:t> (d) Helps in </a:t>
            </a:r>
            <a:r>
              <a:rPr lang="en-US" sz="2800" dirty="0" smtClean="0"/>
              <a:t>distributing </a:t>
            </a:r>
            <a:r>
              <a:rPr lang="en-US" sz="2800" dirty="0" smtClean="0"/>
              <a:t>the forces over a larger area .</a:t>
            </a:r>
          </a:p>
          <a:p>
            <a:pPr marL="457200" indent="-457200"/>
            <a:r>
              <a:rPr lang="en-US" sz="2800" dirty="0" smtClean="0"/>
              <a:t> (e) Bite planes can be incorporated into the plate to treat specific orthodontic problems .</a:t>
            </a:r>
          </a:p>
          <a:p>
            <a:pPr marL="457200" indent="-457200"/>
            <a:r>
              <a:rPr lang="en-US" sz="2800" dirty="0" smtClean="0"/>
              <a:t> (f) </a:t>
            </a:r>
            <a:r>
              <a:rPr lang="en-US" sz="2800" dirty="0" err="1" smtClean="0"/>
              <a:t>Baseplate</a:t>
            </a:r>
            <a:r>
              <a:rPr lang="en-US" sz="2800" dirty="0" smtClean="0"/>
              <a:t> of 1.5 to 2mm thickness offers adequate strength.</a:t>
            </a:r>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371600"/>
            <a:ext cx="7848600" cy="4524315"/>
          </a:xfrm>
          <a:prstGeom prst="rect">
            <a:avLst/>
          </a:prstGeom>
        </p:spPr>
        <p:txBody>
          <a:bodyPr wrap="square">
            <a:spAutoFit/>
          </a:bodyPr>
          <a:lstStyle/>
          <a:p>
            <a:r>
              <a:rPr lang="en-US" sz="2400" dirty="0" smtClean="0"/>
              <a:t>Removable appliances need a careful use and thoughtful design by the clinician with regards to anchorage and type of tooth movement required and therefore clear instructions to the laboratory technician are a must. The spring designs should be preferably drawn on the laboratory requisition form with specified size of the wire to be used for each of the components and modifications from conventional design if any desired for individual patients need. Removable appliances do have a significant role in an orthodontic armamentarium, particularly during interceptive orthodontics, in conjunction with fixed appliance therapy and during the retention phase.</a:t>
            </a:r>
            <a:endParaRPr lang="en-US" sz="2400" dirty="0"/>
          </a:p>
        </p:txBody>
      </p:sp>
      <p:sp>
        <p:nvSpPr>
          <p:cNvPr id="4" name="Title 3"/>
          <p:cNvSpPr>
            <a:spLocks noGrp="1"/>
          </p:cNvSpPr>
          <p:nvPr>
            <p:ph type="title"/>
          </p:nvPr>
        </p:nvSpPr>
        <p:spPr/>
        <p:txBody>
          <a:bodyPr/>
          <a:lstStyle/>
          <a:p>
            <a:r>
              <a:rPr lang="en-US" b="1" i="1" dirty="0" smtClean="0">
                <a:solidFill>
                  <a:schemeClr val="accent2"/>
                </a:solidFill>
              </a:rPr>
              <a:t>Summary</a:t>
            </a:r>
            <a:endParaRPr lang="en-US" b="1" i="1" dirty="0">
              <a:solidFill>
                <a:schemeClr val="accent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613" y="1295400"/>
            <a:ext cx="6673174" cy="1170537"/>
          </a:xfrm>
        </p:spPr>
        <p:txBody>
          <a:bodyPr/>
          <a:lstStyle/>
          <a:p>
            <a:r>
              <a:rPr lang="en-US" dirty="0" smtClean="0"/>
              <a:t>REFERENCES</a:t>
            </a:r>
            <a:endParaRPr lang="en-US" dirty="0"/>
          </a:p>
        </p:txBody>
      </p:sp>
      <p:sp>
        <p:nvSpPr>
          <p:cNvPr id="3" name="Content Placeholder 2"/>
          <p:cNvSpPr>
            <a:spLocks noGrp="1"/>
          </p:cNvSpPr>
          <p:nvPr>
            <p:ph idx="1"/>
          </p:nvPr>
        </p:nvSpPr>
        <p:spPr>
          <a:xfrm>
            <a:off x="152400" y="2667000"/>
            <a:ext cx="8991600" cy="2738628"/>
          </a:xfrm>
        </p:spPr>
        <p:txBody>
          <a:bodyPr>
            <a:noAutofit/>
          </a:bodyPr>
          <a:lstStyle/>
          <a:p>
            <a:r>
              <a:rPr lang="en-US" sz="2400" dirty="0"/>
              <a:t>Textbook of Orthodontics </a:t>
            </a:r>
            <a:r>
              <a:rPr lang="en-US" sz="2400" dirty="0"/>
              <a:t>– </a:t>
            </a:r>
            <a:r>
              <a:rPr lang="en-US" sz="2400" dirty="0" err="1"/>
              <a:t>Gurkeerat</a:t>
            </a:r>
            <a:r>
              <a:rPr lang="en-US" sz="2400" dirty="0"/>
              <a:t> Singh, </a:t>
            </a:r>
            <a:r>
              <a:rPr lang="en-US" sz="2400" dirty="0" err="1"/>
              <a:t>Jaypee</a:t>
            </a:r>
            <a:r>
              <a:rPr lang="en-US" sz="2400" dirty="0"/>
              <a:t> </a:t>
            </a:r>
            <a:r>
              <a:rPr lang="en-US" sz="2400" dirty="0"/>
              <a:t>Brothers; </a:t>
            </a:r>
            <a:r>
              <a:rPr lang="en-US" sz="2400" dirty="0"/>
              <a:t>2</a:t>
            </a:r>
            <a:r>
              <a:rPr lang="en-US" sz="2400" baseline="30000" dirty="0"/>
              <a:t>nd</a:t>
            </a:r>
            <a:r>
              <a:rPr lang="en-US" sz="2400" dirty="0"/>
              <a:t> Edition </a:t>
            </a:r>
          </a:p>
          <a:p>
            <a:r>
              <a:rPr lang="en-US" sz="2400" dirty="0"/>
              <a:t>Orthodontics – The Art and Science, S.I </a:t>
            </a:r>
            <a:r>
              <a:rPr lang="en-US" sz="2400" dirty="0" err="1"/>
              <a:t>Bhalajhi</a:t>
            </a:r>
            <a:r>
              <a:rPr lang="en-US" sz="2400" dirty="0"/>
              <a:t>, </a:t>
            </a:r>
            <a:r>
              <a:rPr lang="en-US" sz="2400" dirty="0" err="1"/>
              <a:t>AryaMedi</a:t>
            </a:r>
            <a:r>
              <a:rPr lang="en-US" sz="2400" dirty="0"/>
              <a:t> Publishing; 7</a:t>
            </a:r>
            <a:r>
              <a:rPr lang="en-US" sz="2400" baseline="30000" dirty="0"/>
              <a:t>th</a:t>
            </a:r>
            <a:r>
              <a:rPr lang="en-US" sz="2400" dirty="0"/>
              <a:t> Edition</a:t>
            </a:r>
          </a:p>
          <a:p>
            <a:r>
              <a:rPr lang="en-US" sz="2400" dirty="0"/>
              <a:t>Textbook </a:t>
            </a:r>
            <a:r>
              <a:rPr lang="en-US" sz="2400" dirty="0"/>
              <a:t>of Orthodontics – Sridhar </a:t>
            </a:r>
            <a:r>
              <a:rPr lang="en-US" sz="2400" dirty="0" err="1"/>
              <a:t>Premkumar</a:t>
            </a:r>
            <a:r>
              <a:rPr lang="en-US" sz="2400" dirty="0"/>
              <a:t>, </a:t>
            </a:r>
            <a:r>
              <a:rPr lang="en-US" sz="2400" dirty="0"/>
              <a:t>Elsevier; 1</a:t>
            </a:r>
            <a:r>
              <a:rPr lang="en-US" sz="2400" baseline="30000" dirty="0"/>
              <a:t>st</a:t>
            </a:r>
            <a:r>
              <a:rPr lang="en-US" sz="2400" dirty="0"/>
              <a:t> Edition</a:t>
            </a:r>
          </a:p>
          <a:p>
            <a:r>
              <a:rPr lang="en-US" sz="2400" dirty="0"/>
              <a:t>Orthodontics: Diagnosis and Management of Malocclusion and </a:t>
            </a:r>
            <a:r>
              <a:rPr lang="en-US" sz="2400" dirty="0" err="1"/>
              <a:t>Dentofacial</a:t>
            </a:r>
            <a:r>
              <a:rPr lang="en-US" sz="2400" dirty="0"/>
              <a:t> </a:t>
            </a:r>
            <a:r>
              <a:rPr lang="en-US" sz="2400" dirty="0"/>
              <a:t>Deformities – O.P </a:t>
            </a:r>
            <a:r>
              <a:rPr lang="en-US" sz="2400" dirty="0" err="1"/>
              <a:t>Kharbanda</a:t>
            </a:r>
            <a:r>
              <a:rPr lang="en-US" sz="2400" dirty="0"/>
              <a:t>, Elsevier; 1</a:t>
            </a:r>
            <a:r>
              <a:rPr lang="en-US" sz="2400" baseline="30000" dirty="0"/>
              <a:t>st</a:t>
            </a:r>
            <a:r>
              <a:rPr lang="en-US" sz="2400" dirty="0"/>
              <a:t> Edition</a:t>
            </a:r>
            <a:endParaRPr lang="en-US" sz="2400" dirty="0"/>
          </a:p>
          <a:p>
            <a:pPr marL="0" indent="0">
              <a:buNone/>
            </a:pPr>
            <a:r>
              <a:rPr lang="en-US" sz="2400" dirty="0"/>
              <a:t/>
            </a:r>
            <a:br>
              <a:rPr lang="en-US" sz="2400" dirty="0"/>
            </a:br>
            <a:endParaRPr lang="en-US" sz="2400" dirty="0"/>
          </a:p>
          <a:p>
            <a:endParaRPr lang="en-US" sz="2400" dirty="0"/>
          </a:p>
        </p:txBody>
      </p:sp>
    </p:spTree>
    <p:extLst>
      <p:ext uri="{BB962C8B-B14F-4D97-AF65-F5344CB8AC3E}">
        <p14:creationId xmlns:p14="http://schemas.microsoft.com/office/powerpoint/2010/main" val="137695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Advantages of removable orthodontic appliance</a:t>
            </a:r>
            <a:endParaRPr lang="en-US" b="1" i="1" dirty="0"/>
          </a:p>
        </p:txBody>
      </p:sp>
      <p:sp>
        <p:nvSpPr>
          <p:cNvPr id="4" name="Rectangle 3"/>
          <p:cNvSpPr/>
          <p:nvPr/>
        </p:nvSpPr>
        <p:spPr>
          <a:xfrm>
            <a:off x="228600" y="1295400"/>
            <a:ext cx="8763000" cy="4953000"/>
          </a:xfrm>
          <a:prstGeom prst="rect">
            <a:avLst/>
          </a:prstGeom>
        </p:spPr>
        <p:txBody>
          <a:bodyPr wrap="square">
            <a:spAutoFit/>
          </a:bodyPr>
          <a:lstStyle/>
          <a:p>
            <a:endParaRPr lang="en-US" sz="2800" dirty="0" smtClean="0"/>
          </a:p>
          <a:p>
            <a:r>
              <a:rPr lang="en-US" sz="2800" dirty="0" smtClean="0"/>
              <a:t>• </a:t>
            </a:r>
            <a:r>
              <a:rPr lang="en-US" sz="2800" dirty="0"/>
              <a:t>Removable nature of appliance make it possible for the patient to maintain good oral hygiene during treatment </a:t>
            </a:r>
            <a:endParaRPr lang="en-US" sz="2800" dirty="0" smtClean="0"/>
          </a:p>
          <a:p>
            <a:r>
              <a:rPr lang="en-US" sz="2800" dirty="0" smtClean="0"/>
              <a:t>• take </a:t>
            </a:r>
            <a:r>
              <a:rPr lang="en-US" sz="2800" dirty="0"/>
              <a:t>less chair side time for orthodontics , as they are </a:t>
            </a:r>
            <a:r>
              <a:rPr lang="en-US" sz="2800" dirty="0" smtClean="0"/>
              <a:t>fabricated </a:t>
            </a:r>
            <a:r>
              <a:rPr lang="en-US" sz="2800" dirty="0"/>
              <a:t>in </a:t>
            </a:r>
            <a:r>
              <a:rPr lang="en-US" sz="2800" dirty="0" smtClean="0"/>
              <a:t>laboratory</a:t>
            </a:r>
          </a:p>
          <a:p>
            <a:r>
              <a:rPr lang="en-US" sz="2800" dirty="0" smtClean="0"/>
              <a:t>• </a:t>
            </a:r>
            <a:r>
              <a:rPr lang="en-US" sz="2800" dirty="0"/>
              <a:t>Damaged appliances can be removed by patients </a:t>
            </a:r>
            <a:r>
              <a:rPr lang="en-US" sz="2800" dirty="0" smtClean="0"/>
              <a:t>.</a:t>
            </a:r>
          </a:p>
          <a:p>
            <a:r>
              <a:rPr lang="en-US" sz="2800" dirty="0" smtClean="0"/>
              <a:t>• </a:t>
            </a:r>
            <a:r>
              <a:rPr lang="en-US" sz="2800" dirty="0"/>
              <a:t>Apparently simple to fabricate, use and adjust. Hence require minimal chair time </a:t>
            </a:r>
            <a:endParaRPr lang="en-US" sz="2800" dirty="0" smtClean="0"/>
          </a:p>
          <a:p>
            <a:r>
              <a:rPr lang="en-US" sz="2800" dirty="0" smtClean="0"/>
              <a:t>• </a:t>
            </a:r>
            <a:r>
              <a:rPr lang="en-US" sz="2800" dirty="0"/>
              <a:t>Less orthodontic scars compared to fixed appliances such as decalcification, caries under molar bands and white spots around bonded brackets and gingivitis.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1800" dirty="0"/>
          </a:p>
        </p:txBody>
      </p:sp>
    </p:spTree>
    <p:extLst>
      <p:ext uri="{BB962C8B-B14F-4D97-AF65-F5344CB8AC3E}">
        <p14:creationId xmlns:p14="http://schemas.microsoft.com/office/powerpoint/2010/main" val="4137742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8610600" cy="5509200"/>
          </a:xfrm>
          <a:prstGeom prst="rect">
            <a:avLst/>
          </a:prstGeom>
        </p:spPr>
        <p:txBody>
          <a:bodyPr wrap="square">
            <a:spAutoFit/>
          </a:bodyPr>
          <a:lstStyle/>
          <a:p>
            <a:pPr>
              <a:buFont typeface="Arial" pitchFamily="34" charset="0"/>
              <a:buChar char="•"/>
            </a:pPr>
            <a:r>
              <a:rPr lang="en-US" sz="3200" dirty="0"/>
              <a:t>Cost-effective </a:t>
            </a:r>
            <a:endParaRPr lang="en-US" sz="3200" dirty="0" smtClean="0"/>
          </a:p>
          <a:p>
            <a:pPr>
              <a:buFont typeface="Arial" pitchFamily="34" charset="0"/>
              <a:buChar char="•"/>
            </a:pPr>
            <a:r>
              <a:rPr lang="en-US" sz="3200" dirty="0" smtClean="0"/>
              <a:t> </a:t>
            </a:r>
            <a:r>
              <a:rPr lang="en-US" sz="3200" dirty="0"/>
              <a:t>Efficient to use for certain type of tooth movements </a:t>
            </a:r>
            <a:endParaRPr lang="en-US" sz="3200" dirty="0" smtClean="0"/>
          </a:p>
          <a:p>
            <a:pPr>
              <a:buFont typeface="Arial" pitchFamily="34" charset="0"/>
              <a:buChar char="•"/>
            </a:pPr>
            <a:r>
              <a:rPr lang="en-US" sz="3200" dirty="0" smtClean="0"/>
              <a:t> </a:t>
            </a:r>
            <a:r>
              <a:rPr lang="en-US" sz="3200" dirty="0"/>
              <a:t>Removable appliances are the appliances of choice in the first stage of the correction of a posterior crossbite </a:t>
            </a:r>
            <a:endParaRPr lang="en-US" sz="3200" dirty="0" smtClean="0"/>
          </a:p>
          <a:p>
            <a:pPr>
              <a:buFont typeface="Arial" pitchFamily="34" charset="0"/>
              <a:buChar char="•"/>
            </a:pPr>
            <a:r>
              <a:rPr lang="en-US" sz="3200" dirty="0" smtClean="0"/>
              <a:t> </a:t>
            </a:r>
            <a:r>
              <a:rPr lang="en-US" sz="3200" dirty="0"/>
              <a:t>They are used commonly during mixed dentition for treatment of a variety of interceptive procedures. If one considers the factors of risk and the relationship between work volume and effect, removable appliances deserve preference.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900" b="1" i="1" dirty="0" smtClean="0"/>
              <a:t>Disadvantages</a:t>
            </a:r>
            <a:r>
              <a:rPr lang="en-US" sz="4900" i="1" dirty="0" smtClean="0"/>
              <a:t> </a:t>
            </a:r>
            <a:r>
              <a:rPr lang="en-US" i="1" dirty="0" smtClean="0"/>
              <a:t/>
            </a:r>
            <a:br>
              <a:rPr lang="en-US" i="1" dirty="0" smtClean="0"/>
            </a:br>
            <a:endParaRPr lang="en-US" i="1" dirty="0"/>
          </a:p>
        </p:txBody>
      </p:sp>
      <p:sp>
        <p:nvSpPr>
          <p:cNvPr id="4" name="Rectangle 3"/>
          <p:cNvSpPr/>
          <p:nvPr/>
        </p:nvSpPr>
        <p:spPr>
          <a:xfrm>
            <a:off x="304800" y="1524000"/>
            <a:ext cx="8610600" cy="4401205"/>
          </a:xfrm>
          <a:prstGeom prst="rect">
            <a:avLst/>
          </a:prstGeom>
        </p:spPr>
        <p:txBody>
          <a:bodyPr wrap="square">
            <a:spAutoFit/>
          </a:bodyPr>
          <a:lstStyle/>
          <a:p>
            <a:r>
              <a:rPr lang="en-US" sz="2800" dirty="0" smtClean="0"/>
              <a:t>• </a:t>
            </a:r>
            <a:r>
              <a:rPr lang="en-US" sz="2800" dirty="0"/>
              <a:t>Not effective with uncooperative patient </a:t>
            </a:r>
            <a:endParaRPr lang="en-US" sz="2800" dirty="0" smtClean="0"/>
          </a:p>
          <a:p>
            <a:r>
              <a:rPr lang="en-US" sz="2800" dirty="0" smtClean="0"/>
              <a:t>• </a:t>
            </a:r>
            <a:r>
              <a:rPr lang="en-US" sz="2800" dirty="0"/>
              <a:t>Only treat the minor cases of malocclusion </a:t>
            </a:r>
            <a:endParaRPr lang="en-US" sz="2800" dirty="0" smtClean="0"/>
          </a:p>
          <a:p>
            <a:r>
              <a:rPr lang="en-US" sz="2800" dirty="0" smtClean="0"/>
              <a:t>• </a:t>
            </a:r>
            <a:r>
              <a:rPr lang="en-US" sz="2800" dirty="0"/>
              <a:t>Only capable of tipping tooth movement </a:t>
            </a:r>
            <a:endParaRPr lang="en-US" sz="2800" dirty="0" smtClean="0"/>
          </a:p>
          <a:p>
            <a:r>
              <a:rPr lang="en-US" sz="2800" dirty="0" smtClean="0"/>
              <a:t>• </a:t>
            </a:r>
            <a:r>
              <a:rPr lang="en-US" sz="2800" dirty="0"/>
              <a:t>Limited control over tooth movement </a:t>
            </a:r>
            <a:endParaRPr lang="en-US" sz="2800" dirty="0" smtClean="0"/>
          </a:p>
          <a:p>
            <a:r>
              <a:rPr lang="en-US" sz="2800" dirty="0" smtClean="0"/>
              <a:t>• </a:t>
            </a:r>
            <a:r>
              <a:rPr lang="en-US" sz="2800" dirty="0"/>
              <a:t>Only certain types of malocclusion can be corrected. </a:t>
            </a:r>
            <a:endParaRPr lang="en-US" sz="2800" dirty="0" smtClean="0"/>
          </a:p>
          <a:p>
            <a:r>
              <a:rPr lang="en-US" sz="2800" dirty="0" smtClean="0"/>
              <a:t>• </a:t>
            </a:r>
            <a:r>
              <a:rPr lang="en-US" sz="2800" dirty="0"/>
              <a:t>Tooth movement in three dimensions is not possible</a:t>
            </a:r>
            <a:r>
              <a:rPr lang="en-US" sz="2800" dirty="0" smtClean="0"/>
              <a:t>.</a:t>
            </a:r>
          </a:p>
          <a:p>
            <a:r>
              <a:rPr lang="en-US" sz="2800" dirty="0" smtClean="0"/>
              <a:t> </a:t>
            </a:r>
            <a:r>
              <a:rPr lang="en-US" sz="2800" dirty="0"/>
              <a:t>• May hinder with speech and eating </a:t>
            </a:r>
            <a:endParaRPr lang="en-US" sz="2800" dirty="0" smtClean="0"/>
          </a:p>
          <a:p>
            <a:r>
              <a:rPr lang="en-US" sz="2800" dirty="0" smtClean="0"/>
              <a:t>• </a:t>
            </a:r>
            <a:r>
              <a:rPr lang="en-US" sz="2800" dirty="0"/>
              <a:t>Appliances may be lost or broken </a:t>
            </a:r>
            <a:endParaRPr lang="en-US" sz="2800" dirty="0" smtClean="0"/>
          </a:p>
          <a:p>
            <a:r>
              <a:rPr lang="en-US" sz="2800" dirty="0" smtClean="0"/>
              <a:t>• </a:t>
            </a:r>
            <a:r>
              <a:rPr lang="en-US" sz="2800" dirty="0"/>
              <a:t>Residual monomer of acrylic resin may cause allergy and/or irritation.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i="1" dirty="0"/>
              <a:t>Components of removable appliances</a:t>
            </a:r>
          </a:p>
        </p:txBody>
      </p:sp>
      <p:sp>
        <p:nvSpPr>
          <p:cNvPr id="3" name="TextBox 2"/>
          <p:cNvSpPr txBox="1"/>
          <p:nvPr/>
        </p:nvSpPr>
        <p:spPr>
          <a:xfrm>
            <a:off x="381000" y="1524000"/>
            <a:ext cx="3810000" cy="4154984"/>
          </a:xfrm>
          <a:prstGeom prst="rect">
            <a:avLst/>
          </a:prstGeom>
          <a:noFill/>
        </p:spPr>
        <p:txBody>
          <a:bodyPr wrap="square" rtlCol="0">
            <a:spAutoFit/>
          </a:bodyPr>
          <a:lstStyle/>
          <a:p>
            <a:endParaRPr lang="en-US" sz="2400" b="1" dirty="0" smtClean="0"/>
          </a:p>
          <a:p>
            <a:pPr>
              <a:buFont typeface="Arial" pitchFamily="34" charset="0"/>
              <a:buChar char="•"/>
            </a:pPr>
            <a:r>
              <a:rPr lang="en-US" sz="2400" b="1" dirty="0" smtClean="0"/>
              <a:t>Retentive component</a:t>
            </a:r>
          </a:p>
          <a:p>
            <a:r>
              <a:rPr lang="en-US" sz="2400" dirty="0" smtClean="0"/>
              <a:t>Various types of clasps</a:t>
            </a:r>
            <a:endParaRPr lang="en-US" sz="2400" b="1" i="1" dirty="0" smtClean="0"/>
          </a:p>
          <a:p>
            <a:endParaRPr lang="en-US" sz="2400" b="1" i="1" dirty="0" smtClean="0"/>
          </a:p>
          <a:p>
            <a:pPr>
              <a:buFont typeface="Arial" pitchFamily="34" charset="0"/>
              <a:buChar char="•"/>
            </a:pPr>
            <a:r>
              <a:rPr lang="en-US" sz="2400" b="1" i="1" dirty="0" smtClean="0"/>
              <a:t>Active component</a:t>
            </a:r>
          </a:p>
          <a:p>
            <a:r>
              <a:rPr lang="en-US" sz="2400" dirty="0" err="1" smtClean="0"/>
              <a:t>a.Spring</a:t>
            </a:r>
            <a:endParaRPr lang="en-US" sz="2400" dirty="0" smtClean="0"/>
          </a:p>
          <a:p>
            <a:r>
              <a:rPr lang="en-US" sz="2400" dirty="0" err="1" smtClean="0"/>
              <a:t>b.Bows</a:t>
            </a:r>
            <a:endParaRPr lang="en-US" sz="2400" dirty="0" smtClean="0"/>
          </a:p>
          <a:p>
            <a:r>
              <a:rPr lang="en-US" sz="2400" dirty="0" err="1" smtClean="0"/>
              <a:t>c.Retractors</a:t>
            </a:r>
            <a:endParaRPr lang="en-US" sz="2400" dirty="0" smtClean="0"/>
          </a:p>
          <a:p>
            <a:r>
              <a:rPr lang="en-US" sz="2400" dirty="0" err="1" smtClean="0"/>
              <a:t>d.Elastics</a:t>
            </a:r>
            <a:endParaRPr lang="en-US" sz="2400" b="1" i="1" dirty="0" smtClean="0"/>
          </a:p>
          <a:p>
            <a:endParaRPr lang="en-US" sz="2400" b="1" i="1" dirty="0"/>
          </a:p>
          <a:p>
            <a:pPr>
              <a:buFont typeface="Arial" pitchFamily="34" charset="0"/>
              <a:buChar char="•"/>
            </a:pPr>
            <a:r>
              <a:rPr lang="en-US" sz="2400" b="1" i="1" dirty="0" smtClean="0"/>
              <a:t>Base plate</a:t>
            </a:r>
            <a:endParaRPr lang="en-US" sz="2400" b="1" i="1" dirty="0"/>
          </a:p>
        </p:txBody>
      </p:sp>
      <p:pic>
        <p:nvPicPr>
          <p:cNvPr id="15362" name="Picture 2" descr="https://image.slidesharecdn.com/removableorthodonticappliance-150708120300-lva1-app6892/95/removable-orthodontic-appliance-8-638.jpg?cb=1436357071"/>
          <p:cNvPicPr>
            <a:picLocks noChangeAspect="1" noChangeArrowheads="1"/>
          </p:cNvPicPr>
          <p:nvPr/>
        </p:nvPicPr>
        <p:blipFill>
          <a:blip r:embed="rId2"/>
          <a:srcRect l="21938" t="23584" r="22183" b="10844"/>
          <a:stretch>
            <a:fillRect/>
          </a:stretch>
        </p:blipFill>
        <p:spPr bwMode="auto">
          <a:xfrm>
            <a:off x="3810000" y="1066800"/>
            <a:ext cx="5105400" cy="5486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r>
              <a:rPr lang="en-US" b="1" i="1" dirty="0" smtClean="0"/>
              <a:t>Retentive component</a:t>
            </a:r>
            <a:endParaRPr lang="en-US" b="1" i="1" dirty="0"/>
          </a:p>
        </p:txBody>
      </p:sp>
      <p:sp>
        <p:nvSpPr>
          <p:cNvPr id="3" name="Rectangle 2"/>
          <p:cNvSpPr/>
          <p:nvPr/>
        </p:nvSpPr>
        <p:spPr>
          <a:xfrm>
            <a:off x="152400" y="685800"/>
            <a:ext cx="8610600" cy="5570756"/>
          </a:xfrm>
          <a:prstGeom prst="rect">
            <a:avLst/>
          </a:prstGeom>
        </p:spPr>
        <p:txBody>
          <a:bodyPr wrap="square">
            <a:spAutoFit/>
          </a:bodyPr>
          <a:lstStyle/>
          <a:p>
            <a:pPr marL="514350" indent="-514350">
              <a:buFont typeface="+mj-lt"/>
              <a:buAutoNum type="arabicPeriod"/>
            </a:pPr>
            <a:r>
              <a:rPr lang="en-US" sz="2800" dirty="0" smtClean="0"/>
              <a:t>They </a:t>
            </a:r>
            <a:r>
              <a:rPr lang="en-US" sz="2800" dirty="0"/>
              <a:t>are the component that help in keeping the appliance in place and resist displacement </a:t>
            </a:r>
            <a:r>
              <a:rPr lang="en-US" sz="2800" dirty="0" smtClean="0"/>
              <a:t>.</a:t>
            </a:r>
          </a:p>
          <a:p>
            <a:pPr marL="514350" indent="-514350">
              <a:buFont typeface="+mj-lt"/>
              <a:buAutoNum type="arabicPeriod"/>
            </a:pPr>
            <a:r>
              <a:rPr lang="en-US" sz="2800" dirty="0" smtClean="0"/>
              <a:t> </a:t>
            </a:r>
            <a:r>
              <a:rPr lang="en-US" sz="2800" dirty="0"/>
              <a:t>Adequate retention of a removable appliance is achieved by incorporating certain wire component that engage undercuts on the teeth </a:t>
            </a:r>
            <a:r>
              <a:rPr lang="en-US" sz="2800" dirty="0" smtClean="0"/>
              <a:t>.</a:t>
            </a:r>
          </a:p>
          <a:p>
            <a:pPr marL="514350" indent="-514350">
              <a:buFont typeface="+mj-lt"/>
              <a:buAutoNum type="arabicPeriod"/>
            </a:pPr>
            <a:r>
              <a:rPr lang="en-US" sz="2800" dirty="0" smtClean="0"/>
              <a:t>These </a:t>
            </a:r>
            <a:r>
              <a:rPr lang="en-US" sz="2800" dirty="0"/>
              <a:t>wire components that aid in retention of a removable appliance are called clasp . </a:t>
            </a:r>
            <a:endParaRPr lang="en-US" sz="2800" dirty="0" smtClean="0"/>
          </a:p>
          <a:p>
            <a:endParaRPr lang="en-US" sz="2400" dirty="0"/>
          </a:p>
          <a:p>
            <a:r>
              <a:rPr lang="en-US" sz="2400" dirty="0" smtClean="0">
                <a:solidFill>
                  <a:schemeClr val="tx2"/>
                </a:solidFill>
              </a:rPr>
              <a:t>Mode </a:t>
            </a:r>
            <a:r>
              <a:rPr lang="en-US" sz="2400" dirty="0">
                <a:solidFill>
                  <a:schemeClr val="tx2"/>
                </a:solidFill>
              </a:rPr>
              <a:t>of action of clasp </a:t>
            </a:r>
            <a:endParaRPr lang="en-US" sz="2400" dirty="0" smtClean="0">
              <a:solidFill>
                <a:schemeClr val="tx2"/>
              </a:solidFill>
            </a:endParaRPr>
          </a:p>
          <a:p>
            <a:r>
              <a:rPr lang="en-US" sz="2800" dirty="0" smtClean="0"/>
              <a:t>1.clasps </a:t>
            </a:r>
            <a:r>
              <a:rPr lang="en-US" sz="2800" dirty="0"/>
              <a:t>act by engaging certain constricted areas of the teeth that are called undercuts. </a:t>
            </a:r>
            <a:endParaRPr lang="en-US" sz="2800" dirty="0" smtClean="0"/>
          </a:p>
          <a:p>
            <a:r>
              <a:rPr lang="en-US" sz="2800" dirty="0" smtClean="0"/>
              <a:t>2.When </a:t>
            </a:r>
            <a:r>
              <a:rPr lang="en-US" sz="2800" dirty="0"/>
              <a:t>clasps are </a:t>
            </a:r>
            <a:r>
              <a:rPr lang="en-US" sz="2800" dirty="0" smtClean="0"/>
              <a:t>fabricated </a:t>
            </a:r>
            <a:r>
              <a:rPr lang="en-US" sz="2800" dirty="0"/>
              <a:t>the wire is made to engage these undercuts so that there displacement is prevented </a:t>
            </a:r>
            <a:r>
              <a:rPr lang="en-US" sz="2400" dirty="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2176</Words>
  <Application>Microsoft Office PowerPoint</Application>
  <PresentationFormat>On-screen Show (4:3)</PresentationFormat>
  <Paragraphs>297</Paragraphs>
  <Slides>50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Book Antiqua</vt:lpstr>
      <vt:lpstr>Calibri</vt:lpstr>
      <vt:lpstr>Times New Roman</vt:lpstr>
      <vt:lpstr>Office Theme</vt:lpstr>
      <vt:lpstr>PowerPoint Presentation</vt:lpstr>
      <vt:lpstr>Specific learning Objectives </vt:lpstr>
      <vt:lpstr>Content</vt:lpstr>
      <vt:lpstr>Definition</vt:lpstr>
      <vt:lpstr>Advantages of removable orthodontic appliance</vt:lpstr>
      <vt:lpstr>PowerPoint Presentation</vt:lpstr>
      <vt:lpstr>Disadvantages  </vt:lpstr>
      <vt:lpstr>Components of removable appliances</vt:lpstr>
      <vt:lpstr>Retentive component</vt:lpstr>
      <vt:lpstr>Requirement of ideal clasp</vt:lpstr>
      <vt:lpstr>Circumferential clasp</vt:lpstr>
      <vt:lpstr>PowerPoint Presentation</vt:lpstr>
      <vt:lpstr>Adams clasp</vt:lpstr>
      <vt:lpstr>PowerPoint Presentation</vt:lpstr>
      <vt:lpstr>Advantages of adams clasp</vt:lpstr>
      <vt:lpstr>Modifications in adams clasp</vt:lpstr>
      <vt:lpstr>PowerPoint Presentation</vt:lpstr>
      <vt:lpstr>PowerPoint Presentation</vt:lpstr>
      <vt:lpstr>Active component of removable orthodontic appliances</vt:lpstr>
      <vt:lpstr>Bows</vt:lpstr>
      <vt:lpstr>PowerPoint Presentation</vt:lpstr>
      <vt:lpstr>PowerPoint Presentation</vt:lpstr>
      <vt:lpstr>PowerPoint Presentation</vt:lpstr>
      <vt:lpstr>PowerPoint Presentation</vt:lpstr>
      <vt:lpstr>PowerPoint Presentation</vt:lpstr>
      <vt:lpstr>Ideal requisites of a spring</vt:lpstr>
      <vt:lpstr>Factor to be considered in designing a spring</vt:lpstr>
      <vt:lpstr>Finger spring</vt:lpstr>
      <vt:lpstr>PowerPoint Presentation</vt:lpstr>
      <vt:lpstr>Z spring </vt:lpstr>
      <vt:lpstr>PowerPoint Presentation</vt:lpstr>
      <vt:lpstr>Coffin spring</vt:lpstr>
      <vt:lpstr>PowerPoint Presentation</vt:lpstr>
      <vt:lpstr>Canine retractors</vt:lpstr>
      <vt:lpstr>U loop canine retractor</vt:lpstr>
      <vt:lpstr>PowerPoint Presentation</vt:lpstr>
      <vt:lpstr>Helical canine retractor</vt:lpstr>
      <vt:lpstr>PowerPoint Presentation</vt:lpstr>
      <vt:lpstr>Buccal canine retractor</vt:lpstr>
      <vt:lpstr>Buccal canine retractor</vt:lpstr>
      <vt:lpstr>Palatal canine retractor</vt:lpstr>
      <vt:lpstr>PowerPoint Presentation</vt:lpstr>
      <vt:lpstr> Screws </vt:lpstr>
      <vt:lpstr>PowerPoint Presentation</vt:lpstr>
      <vt:lpstr>PowerPoint Presentation</vt:lpstr>
      <vt:lpstr>Base plate</vt:lpstr>
      <vt:lpstr>Uses of base plates in removable appliances :</vt:lpstr>
      <vt:lpstr>Summary</vt:lpstr>
      <vt:lpstr>REFERENCES</vt:lpstr>
      <vt:lpstr>Question &amp; Answer Session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Removable orthodontic appliance</dc:title>
  <dc:creator>abc</dc:creator>
  <cp:lastModifiedBy>Gaurav Agrawal</cp:lastModifiedBy>
  <cp:revision>48</cp:revision>
  <dcterms:created xsi:type="dcterms:W3CDTF">2018-03-26T09:35:23Z</dcterms:created>
  <dcterms:modified xsi:type="dcterms:W3CDTF">2022-05-29T05:28:09Z</dcterms:modified>
</cp:coreProperties>
</file>